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4"/>
  </p:notesMasterIdLst>
  <p:sldIdLst>
    <p:sldId id="256" r:id="rId2"/>
    <p:sldId id="260" r:id="rId3"/>
    <p:sldId id="287" r:id="rId4"/>
    <p:sldId id="259" r:id="rId5"/>
    <p:sldId id="284" r:id="rId6"/>
    <p:sldId id="277" r:id="rId7"/>
    <p:sldId id="257" r:id="rId8"/>
    <p:sldId id="264" r:id="rId9"/>
    <p:sldId id="290" r:id="rId10"/>
    <p:sldId id="263" r:id="rId11"/>
    <p:sldId id="276" r:id="rId12"/>
    <p:sldId id="288" r:id="rId13"/>
    <p:sldId id="265" r:id="rId14"/>
    <p:sldId id="261" r:id="rId15"/>
    <p:sldId id="262" r:id="rId16"/>
    <p:sldId id="283" r:id="rId17"/>
    <p:sldId id="282" r:id="rId18"/>
    <p:sldId id="285" r:id="rId19"/>
    <p:sldId id="281" r:id="rId20"/>
    <p:sldId id="278" r:id="rId21"/>
    <p:sldId id="280" r:id="rId22"/>
    <p:sldId id="267" r:id="rId23"/>
    <p:sldId id="269" r:id="rId24"/>
    <p:sldId id="272" r:id="rId25"/>
    <p:sldId id="266" r:id="rId26"/>
    <p:sldId id="286" r:id="rId27"/>
    <p:sldId id="274" r:id="rId28"/>
    <p:sldId id="289" r:id="rId29"/>
    <p:sldId id="273" r:id="rId30"/>
    <p:sldId id="268" r:id="rId31"/>
    <p:sldId id="270" r:id="rId32"/>
    <p:sldId id="271" r:id="rId33"/>
  </p:sldIdLst>
  <p:sldSz cx="9144000" cy="6858000" type="screen4x3"/>
  <p:notesSz cx="6858000" cy="9199563"/>
  <p:defaultTextStyle>
    <a:defPPr>
      <a:defRPr lang="en-US"/>
    </a:defPPr>
    <a:lvl1pPr algn="l" rtl="0" fontAlgn="base">
      <a:spcBef>
        <a:spcPct val="0"/>
      </a:spcBef>
      <a:spcAft>
        <a:spcPct val="0"/>
      </a:spcAft>
      <a:defRPr sz="2400"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5pPr>
    <a:lvl6pPr marL="2286000" algn="l" defTabSz="914400" rtl="0" eaLnBrk="1" latinLnBrk="0" hangingPunct="1">
      <a:defRPr sz="2400" kern="1200">
        <a:solidFill>
          <a:schemeClr val="tx1"/>
        </a:solidFill>
        <a:latin typeface="Arial" pitchFamily="34" charset="0"/>
        <a:ea typeface="ヒラギノ角ゴ Pro W3"/>
        <a:cs typeface="ヒラギノ角ゴ Pro W3"/>
      </a:defRPr>
    </a:lvl6pPr>
    <a:lvl7pPr marL="2743200" algn="l" defTabSz="914400" rtl="0" eaLnBrk="1" latinLnBrk="0" hangingPunct="1">
      <a:defRPr sz="2400" kern="1200">
        <a:solidFill>
          <a:schemeClr val="tx1"/>
        </a:solidFill>
        <a:latin typeface="Arial" pitchFamily="34" charset="0"/>
        <a:ea typeface="ヒラギノ角ゴ Pro W3"/>
        <a:cs typeface="ヒラギノ角ゴ Pro W3"/>
      </a:defRPr>
    </a:lvl7pPr>
    <a:lvl8pPr marL="3200400" algn="l" defTabSz="914400" rtl="0" eaLnBrk="1" latinLnBrk="0" hangingPunct="1">
      <a:defRPr sz="2400" kern="1200">
        <a:solidFill>
          <a:schemeClr val="tx1"/>
        </a:solidFill>
        <a:latin typeface="Arial" pitchFamily="34" charset="0"/>
        <a:ea typeface="ヒラギノ角ゴ Pro W3"/>
        <a:cs typeface="ヒラギノ角ゴ Pro W3"/>
      </a:defRPr>
    </a:lvl8pPr>
    <a:lvl9pPr marL="3657600" algn="l" defTabSz="914400" rtl="0" eaLnBrk="1" latinLnBrk="0" hangingPunct="1">
      <a:defRPr sz="2400" kern="1200">
        <a:solidFill>
          <a:schemeClr val="tx1"/>
        </a:solidFill>
        <a:latin typeface="Arial" pitchFamily="34" charset="0"/>
        <a:ea typeface="ヒラギノ角ゴ Pro W3"/>
        <a:cs typeface="ヒラギノ角ゴ Pro W3"/>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CC30"/>
    <a:srgbClr val="003366"/>
    <a:srgbClr val="0033CC"/>
    <a:srgbClr val="939598"/>
    <a:srgbClr val="FFFF99"/>
    <a:srgbClr val="000099"/>
    <a:srgbClr val="FF3E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8" autoAdjust="0"/>
    <p:restoredTop sz="90909" autoAdjust="0"/>
  </p:normalViewPr>
  <p:slideViewPr>
    <p:cSldViewPr>
      <p:cViewPr>
        <p:scale>
          <a:sx n="64" d="100"/>
          <a:sy n="64" d="100"/>
        </p:scale>
        <p:origin x="-1116" y="-252"/>
      </p:cViewPr>
      <p:guideLst>
        <p:guide orient="horz" pos="2160"/>
        <p:guide pos="2880"/>
      </p:guideLst>
    </p:cSldViewPr>
  </p:slideViewPr>
  <p:outlineViewPr>
    <p:cViewPr>
      <p:scale>
        <a:sx n="33" d="100"/>
        <a:sy n="33" d="100"/>
      </p:scale>
      <p:origin x="0" y="5826"/>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lgn="l">
              <a:defRPr/>
            </a:pPr>
            <a:r>
              <a:rPr lang="en-US" sz="2000" dirty="0"/>
              <a:t>Legally Blind Students </a:t>
            </a:r>
            <a:r>
              <a:rPr lang="en-US" sz="2000" dirty="0" smtClean="0"/>
              <a:t>Registered in Missouri</a:t>
            </a:r>
            <a:endParaRPr lang="en-US" sz="2000" dirty="0"/>
          </a:p>
        </c:rich>
      </c:tx>
      <c:layout>
        <c:manualLayout>
          <c:xMode val="edge"/>
          <c:yMode val="edge"/>
          <c:x val="1.9966666666666799E-2"/>
          <c:y val="0"/>
        </c:manualLayout>
      </c:layout>
    </c:title>
    <c:plotArea>
      <c:layout>
        <c:manualLayout>
          <c:layoutTarget val="inner"/>
          <c:xMode val="edge"/>
          <c:yMode val="edge"/>
          <c:x val="1.5400262467191602E-3"/>
          <c:y val="0.12439204610293279"/>
          <c:w val="0.97679324894514752"/>
          <c:h val="0.74310823918750135"/>
        </c:manualLayout>
      </c:layout>
      <c:barChart>
        <c:barDir val="col"/>
        <c:grouping val="clustered"/>
        <c:dLbls>
          <c:showVal val="1"/>
        </c:dLbls>
        <c:overlap val="-25"/>
        <c:axId val="73382912"/>
        <c:axId val="74013312"/>
      </c:barChart>
      <c:catAx>
        <c:axId val="73382912"/>
        <c:scaling>
          <c:orientation val="minMax"/>
        </c:scaling>
        <c:axPos val="b"/>
        <c:numFmt formatCode="General" sourceLinked="0"/>
        <c:majorTickMark val="none"/>
        <c:tickLblPos val="nextTo"/>
        <c:txPr>
          <a:bodyPr/>
          <a:lstStyle/>
          <a:p>
            <a:pPr>
              <a:defRPr sz="2000" b="1"/>
            </a:pPr>
            <a:endParaRPr lang="en-US"/>
          </a:p>
        </c:txPr>
        <c:crossAx val="74013312"/>
        <c:crosses val="autoZero"/>
        <c:auto val="1"/>
        <c:lblAlgn val="ctr"/>
        <c:lblOffset val="100"/>
      </c:catAx>
      <c:valAx>
        <c:axId val="74013312"/>
        <c:scaling>
          <c:orientation val="minMax"/>
        </c:scaling>
        <c:delete val="1"/>
        <c:axPos val="l"/>
        <c:numFmt formatCode="General" sourceLinked="1"/>
        <c:tickLblPos val="none"/>
        <c:crossAx val="73382912"/>
        <c:crosses val="autoZero"/>
        <c:crossBetween val="between"/>
      </c:valAx>
    </c:plotArea>
    <c:plotVisOnly val="1"/>
  </c:chart>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2000"/>
            </a:pPr>
            <a:r>
              <a:rPr lang="en-US" sz="2000" dirty="0"/>
              <a:t>Legally Blind Students Registered in Missouri</a:t>
            </a:r>
          </a:p>
        </c:rich>
      </c:tx>
      <c:layout>
        <c:manualLayout>
          <c:xMode val="edge"/>
          <c:yMode val="edge"/>
          <c:x val="0.12854909000884443"/>
          <c:y val="2.2672935786842777E-2"/>
        </c:manualLayout>
      </c:layout>
    </c:title>
    <c:plotArea>
      <c:layout>
        <c:manualLayout>
          <c:layoutTarget val="inner"/>
          <c:xMode val="edge"/>
          <c:yMode val="edge"/>
          <c:x val="0"/>
          <c:y val="6.2850733438153103E-2"/>
          <c:w val="1"/>
          <c:h val="0.80744878957169453"/>
        </c:manualLayout>
      </c:layout>
      <c:barChart>
        <c:barDir val="col"/>
        <c:grouping val="stacked"/>
        <c:ser>
          <c:idx val="0"/>
          <c:order val="0"/>
          <c:dLbls>
            <c:dLbl>
              <c:idx val="0"/>
              <c:layout>
                <c:manualLayout>
                  <c:x val="2.0866144267782669E-3"/>
                  <c:y val="-0.34008387219753983"/>
                </c:manualLayout>
              </c:layout>
              <c:showVal val="1"/>
            </c:dLbl>
            <c:dLbl>
              <c:idx val="1"/>
              <c:layout>
                <c:manualLayout>
                  <c:x val="-6.1728402562506298E-3"/>
                  <c:y val="-0.34469273743016765"/>
                </c:manualLayout>
              </c:layout>
              <c:showVal val="1"/>
            </c:dLbl>
            <c:dLbl>
              <c:idx val="2"/>
              <c:layout>
                <c:manualLayout>
                  <c:x val="-4.6297517047914514E-3"/>
                  <c:y val="-0.37385944075426364"/>
                </c:manualLayout>
              </c:layout>
              <c:showVal val="1"/>
            </c:dLbl>
            <c:dLbl>
              <c:idx val="3"/>
              <c:layout>
                <c:manualLayout>
                  <c:x val="-3.0864201281253219E-3"/>
                  <c:y val="-0.38635933078197632"/>
                </c:manualLayout>
              </c:layout>
              <c:showVal val="1"/>
            </c:dLbl>
            <c:dLbl>
              <c:idx val="4"/>
              <c:layout>
                <c:manualLayout>
                  <c:x val="-1.5432100640626609E-3"/>
                  <c:y val="-0.40826346427366988"/>
                </c:manualLayout>
              </c:layout>
              <c:showVal val="1"/>
            </c:dLbl>
            <c:dLbl>
              <c:idx val="5"/>
              <c:layout>
                <c:manualLayout>
                  <c:x val="-7.8029318317939895E-3"/>
                  <c:y val="-0.40169943840818723"/>
                </c:manualLayout>
              </c:layout>
              <c:showVal val="1"/>
            </c:dLbl>
            <c:dLbl>
              <c:idx val="6"/>
              <c:layout>
                <c:manualLayout>
                  <c:x val="-6.1728402562506394E-3"/>
                  <c:y val="-0.39885980732855386"/>
                </c:manualLayout>
              </c:layout>
              <c:showVal val="1"/>
            </c:dLbl>
            <c:dLbl>
              <c:idx val="7"/>
              <c:layout>
                <c:manualLayout>
                  <c:x val="-4.6296301921879834E-3"/>
                  <c:y val="-0.40959046320327314"/>
                </c:manualLayout>
              </c:layout>
              <c:showVal val="1"/>
            </c:dLbl>
            <c:dLbl>
              <c:idx val="8"/>
              <c:layout>
                <c:manualLayout>
                  <c:x val="-4.1733503661600035E-3"/>
                  <c:y val="-0.40062845496268307"/>
                </c:manualLayout>
              </c:layout>
              <c:showVal val="1"/>
            </c:dLbl>
            <c:dLbl>
              <c:idx val="9"/>
              <c:layout>
                <c:manualLayout>
                  <c:x val="1.1316743071144544E-16"/>
                  <c:y val="-0.41596826932946318"/>
                </c:manualLayout>
              </c:layout>
              <c:showVal val="1"/>
            </c:dLbl>
            <c:txPr>
              <a:bodyPr/>
              <a:lstStyle/>
              <a:p>
                <a:pPr>
                  <a:defRPr sz="1600" b="1"/>
                </a:pPr>
                <a:endParaRPr lang="en-US"/>
              </a:p>
            </c:txPr>
            <c:showVal val="1"/>
          </c:dLbls>
          <c:val>
            <c:numRef>
              <c:f>Sheet1!$B$2:$B$11</c:f>
              <c:numCache>
                <c:formatCode>General</c:formatCode>
                <c:ptCount val="10"/>
                <c:pt idx="0">
                  <c:v>1010</c:v>
                </c:pt>
                <c:pt idx="1">
                  <c:v>1078</c:v>
                </c:pt>
                <c:pt idx="2">
                  <c:v>1144</c:v>
                </c:pt>
                <c:pt idx="3">
                  <c:v>1192</c:v>
                </c:pt>
                <c:pt idx="4">
                  <c:v>1193</c:v>
                </c:pt>
                <c:pt idx="5">
                  <c:v>1219</c:v>
                </c:pt>
                <c:pt idx="6">
                  <c:v>1226</c:v>
                </c:pt>
                <c:pt idx="7">
                  <c:v>1265</c:v>
                </c:pt>
                <c:pt idx="8">
                  <c:v>1308</c:v>
                </c:pt>
                <c:pt idx="9">
                  <c:v>1337</c:v>
                </c:pt>
              </c:numCache>
            </c:numRef>
          </c:val>
        </c:ser>
        <c:dLbls>
          <c:showVal val="1"/>
        </c:dLbls>
        <c:overlap val="100"/>
        <c:axId val="74500736"/>
        <c:axId val="80232832"/>
      </c:barChart>
      <c:catAx>
        <c:axId val="74500736"/>
        <c:scaling>
          <c:orientation val="minMax"/>
        </c:scaling>
        <c:axPos val="b"/>
        <c:majorTickMark val="none"/>
        <c:tickLblPos val="none"/>
        <c:crossAx val="80232832"/>
        <c:crosses val="autoZero"/>
        <c:auto val="1"/>
        <c:lblAlgn val="ctr"/>
        <c:lblOffset val="100"/>
      </c:catAx>
      <c:valAx>
        <c:axId val="80232832"/>
        <c:scaling>
          <c:orientation val="minMax"/>
        </c:scaling>
        <c:delete val="1"/>
        <c:axPos val="l"/>
        <c:numFmt formatCode="General" sourceLinked="1"/>
        <c:tickLblPos val="none"/>
        <c:crossAx val="74500736"/>
        <c:crosses val="autoZero"/>
        <c:crossBetween val="between"/>
      </c:valAx>
    </c:plotArea>
    <c:plotVisOnly val="1"/>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cdr:x>
      <cdr:y>0.8913</cdr:y>
    </cdr:from>
    <cdr:to>
      <cdr:x>0.07071</cdr:x>
      <cdr:y>1</cdr:y>
    </cdr:to>
    <cdr:sp macro="" textlink="">
      <cdr:nvSpPr>
        <cdr:cNvPr id="2" name="TextBox 1"/>
        <cdr:cNvSpPr txBox="1"/>
      </cdr:nvSpPr>
      <cdr:spPr>
        <a:xfrm xmlns:a="http://schemas.openxmlformats.org/drawingml/2006/main">
          <a:off x="0" y="3124200"/>
          <a:ext cx="533422"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0.01824</cdr:x>
      <cdr:y>0.8805</cdr:y>
    </cdr:from>
    <cdr:to>
      <cdr:x>0.12771</cdr:x>
      <cdr:y>1</cdr:y>
    </cdr:to>
    <cdr:sp macro="" textlink="">
      <cdr:nvSpPr>
        <cdr:cNvPr id="2" name="TextBox 1"/>
        <cdr:cNvSpPr txBox="1"/>
      </cdr:nvSpPr>
      <cdr:spPr>
        <a:xfrm xmlns:a="http://schemas.openxmlformats.org/drawingml/2006/main">
          <a:off x="152400" y="3276600"/>
          <a:ext cx="914400" cy="44470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cdr:x>
      <cdr:y>0.8805</cdr:y>
    </cdr:from>
    <cdr:to>
      <cdr:x>0.96695</cdr:x>
      <cdr:y>1</cdr:y>
    </cdr:to>
    <cdr:sp macro="" textlink="">
      <cdr:nvSpPr>
        <cdr:cNvPr id="3" name="TextBox 2"/>
        <cdr:cNvSpPr txBox="1"/>
      </cdr:nvSpPr>
      <cdr:spPr>
        <a:xfrm xmlns:a="http://schemas.openxmlformats.org/drawingml/2006/main">
          <a:off x="0" y="3276600"/>
          <a:ext cx="8077200" cy="44470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050" dirty="0" smtClean="0"/>
            <a:t>  </a:t>
          </a:r>
          <a:r>
            <a:rPr lang="en-US" sz="1400" b="1" dirty="0" smtClean="0"/>
            <a:t>2005         2006          2007         2008        2009         2010         2011         2012         2013          </a:t>
          </a:r>
          <a:r>
            <a:rPr lang="en-US" sz="1600" b="1" dirty="0" smtClean="0"/>
            <a:t>2014</a:t>
          </a:r>
          <a:r>
            <a:rPr lang="en-US" sz="1100" dirty="0" smtClean="0"/>
            <a:t>	</a:t>
          </a:r>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9978"/>
          </a:xfrm>
          <a:prstGeom prst="rect">
            <a:avLst/>
          </a:prstGeom>
        </p:spPr>
        <p:txBody>
          <a:bodyPr vert="horz" lIns="91440" tIns="45720" rIns="91440" bIns="45720" rtlCol="0"/>
          <a:lstStyle>
            <a:lvl1pPr algn="l" eaLnBrk="0" hangingPunct="0">
              <a:defRPr sz="1200">
                <a:latin typeface="Arial" charset="0"/>
                <a:ea typeface="ヒラギノ角ゴ Pro W3" pitchFamily="1" charset="-128"/>
                <a:cs typeface="+mn-cs"/>
              </a:defRPr>
            </a:lvl1pPr>
          </a:lstStyle>
          <a:p>
            <a:pPr>
              <a:defRPr/>
            </a:pPr>
            <a:endParaRPr lang="en-US"/>
          </a:p>
        </p:txBody>
      </p:sp>
      <p:sp>
        <p:nvSpPr>
          <p:cNvPr id="3" name="Date Placeholder 2"/>
          <p:cNvSpPr>
            <a:spLocks noGrp="1"/>
          </p:cNvSpPr>
          <p:nvPr>
            <p:ph type="dt" idx="1"/>
          </p:nvPr>
        </p:nvSpPr>
        <p:spPr>
          <a:xfrm>
            <a:off x="3884613" y="0"/>
            <a:ext cx="2971800" cy="459978"/>
          </a:xfrm>
          <a:prstGeom prst="rect">
            <a:avLst/>
          </a:prstGeom>
        </p:spPr>
        <p:txBody>
          <a:bodyPr vert="horz" lIns="91440" tIns="45720" rIns="91440" bIns="45720" rtlCol="0"/>
          <a:lstStyle>
            <a:lvl1pPr algn="r" eaLnBrk="0" hangingPunct="0">
              <a:defRPr sz="1200">
                <a:latin typeface="Arial" charset="0"/>
                <a:ea typeface="ヒラギノ角ゴ Pro W3" pitchFamily="1" charset="-128"/>
                <a:cs typeface="+mn-cs"/>
              </a:defRPr>
            </a:lvl1pPr>
          </a:lstStyle>
          <a:p>
            <a:pPr>
              <a:defRPr/>
            </a:pPr>
            <a:fld id="{1BE9DB00-5556-411B-B5B0-324715494C5D}" type="datetimeFigureOut">
              <a:rPr lang="en-US"/>
              <a:pPr>
                <a:defRPr/>
              </a:pPr>
              <a:t>10/31/2014</a:t>
            </a:fld>
            <a:endParaRPr lang="en-US"/>
          </a:p>
        </p:txBody>
      </p:sp>
      <p:sp>
        <p:nvSpPr>
          <p:cNvPr id="4" name="Slide Image Placeholder 3"/>
          <p:cNvSpPr>
            <a:spLocks noGrp="1" noRot="1" noChangeAspect="1"/>
          </p:cNvSpPr>
          <p:nvPr>
            <p:ph type="sldImg" idx="2"/>
          </p:nvPr>
        </p:nvSpPr>
        <p:spPr>
          <a:xfrm>
            <a:off x="1130300" y="690563"/>
            <a:ext cx="4597400" cy="344963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69793"/>
            <a:ext cx="5486400" cy="413980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37988"/>
            <a:ext cx="2971800" cy="459978"/>
          </a:xfrm>
          <a:prstGeom prst="rect">
            <a:avLst/>
          </a:prstGeom>
        </p:spPr>
        <p:txBody>
          <a:bodyPr vert="horz" lIns="91440" tIns="45720" rIns="91440" bIns="45720" rtlCol="0" anchor="b"/>
          <a:lstStyle>
            <a:lvl1pPr algn="l" eaLnBrk="0" hangingPunct="0">
              <a:defRPr sz="1200">
                <a:latin typeface="Arial" charset="0"/>
                <a:ea typeface="ヒラギノ角ゴ Pro W3" pitchFamily="1" charset="-128"/>
                <a:cs typeface="+mn-cs"/>
              </a:defRPr>
            </a:lvl1pPr>
          </a:lstStyle>
          <a:p>
            <a:pPr>
              <a:defRPr/>
            </a:pPr>
            <a:endParaRPr lang="en-US"/>
          </a:p>
        </p:txBody>
      </p:sp>
      <p:sp>
        <p:nvSpPr>
          <p:cNvPr id="7" name="Slide Number Placeholder 6"/>
          <p:cNvSpPr>
            <a:spLocks noGrp="1"/>
          </p:cNvSpPr>
          <p:nvPr>
            <p:ph type="sldNum" sz="quarter" idx="5"/>
          </p:nvPr>
        </p:nvSpPr>
        <p:spPr>
          <a:xfrm>
            <a:off x="3884613" y="8737988"/>
            <a:ext cx="2971800" cy="459978"/>
          </a:xfrm>
          <a:prstGeom prst="rect">
            <a:avLst/>
          </a:prstGeom>
        </p:spPr>
        <p:txBody>
          <a:bodyPr vert="horz" lIns="91440" tIns="45720" rIns="91440" bIns="45720" rtlCol="0" anchor="b"/>
          <a:lstStyle>
            <a:lvl1pPr algn="r" eaLnBrk="0" hangingPunct="0">
              <a:defRPr sz="1200">
                <a:latin typeface="Arial" charset="0"/>
                <a:ea typeface="ヒラギノ角ゴ Pro W3" pitchFamily="1" charset="-128"/>
                <a:cs typeface="+mn-cs"/>
              </a:defRPr>
            </a:lvl1pPr>
          </a:lstStyle>
          <a:p>
            <a:pPr>
              <a:defRPr/>
            </a:pPr>
            <a:fld id="{1C6B36DD-96B9-42B9-9F21-4B2C17C3C71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C6B36DD-96B9-42B9-9F21-4B2C17C3C71E}"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Open</a:t>
            </a:r>
            <a:r>
              <a:rPr lang="en-US" baseline="0" dirty="0" smtClean="0"/>
              <a:t> APH Products CCSS link</a:t>
            </a:r>
            <a:endParaRPr lang="en-US" dirty="0"/>
          </a:p>
        </p:txBody>
      </p:sp>
      <p:sp>
        <p:nvSpPr>
          <p:cNvPr id="4" name="Slide Number Placeholder 3"/>
          <p:cNvSpPr>
            <a:spLocks noGrp="1"/>
          </p:cNvSpPr>
          <p:nvPr>
            <p:ph type="sldNum" sz="quarter" idx="10"/>
          </p:nvPr>
        </p:nvSpPr>
        <p:spPr/>
        <p:txBody>
          <a:bodyPr/>
          <a:lstStyle/>
          <a:p>
            <a:pPr>
              <a:defRPr/>
            </a:pPr>
            <a:fld id="{1C6B36DD-96B9-42B9-9F21-4B2C17C3C71E}"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Open link</a:t>
            </a:r>
          </a:p>
        </p:txBody>
      </p:sp>
      <p:sp>
        <p:nvSpPr>
          <p:cNvPr id="4" name="Slide Number Placeholder 3"/>
          <p:cNvSpPr>
            <a:spLocks noGrp="1"/>
          </p:cNvSpPr>
          <p:nvPr>
            <p:ph type="sldNum" sz="quarter" idx="5"/>
          </p:nvPr>
        </p:nvSpPr>
        <p:spPr/>
        <p:txBody>
          <a:bodyPr/>
          <a:lstStyle/>
          <a:p>
            <a:pPr>
              <a:defRPr/>
            </a:pPr>
            <a:fld id="{5E9171C2-BC2F-454A-907B-F3229AAC60AE}"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C6B36DD-96B9-42B9-9F21-4B2C17C3C71E}"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Open Link, then Navigating the Web Site</a:t>
            </a:r>
          </a:p>
        </p:txBody>
      </p:sp>
      <p:sp>
        <p:nvSpPr>
          <p:cNvPr id="4" name="Slide Number Placeholder 3"/>
          <p:cNvSpPr>
            <a:spLocks noGrp="1"/>
          </p:cNvSpPr>
          <p:nvPr>
            <p:ph type="sldNum" sz="quarter" idx="5"/>
          </p:nvPr>
        </p:nvSpPr>
        <p:spPr/>
        <p:txBody>
          <a:bodyPr/>
          <a:lstStyle/>
          <a:p>
            <a:pPr>
              <a:defRPr/>
            </a:pPr>
            <a:fld id="{AF1D829F-FC19-47B9-BDDC-3E22FB3C3553}"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Open TGIL</a:t>
            </a:r>
          </a:p>
          <a:p>
            <a:r>
              <a:rPr lang="en-US" dirty="0" smtClean="0"/>
              <a:t>Use of </a:t>
            </a:r>
            <a:r>
              <a:rPr lang="en-US" dirty="0" err="1" smtClean="0"/>
              <a:t>Inkscape</a:t>
            </a:r>
            <a:r>
              <a:rPr lang="en-US" dirty="0" smtClean="0"/>
              <a:t> software with TGIL;  </a:t>
            </a:r>
          </a:p>
          <a:p>
            <a:r>
              <a:rPr lang="en-US" dirty="0" smtClean="0"/>
              <a:t>BANA http://www.brailleauthority.org/tg/web-manual/index.html </a:t>
            </a:r>
          </a:p>
          <a:p>
            <a:r>
              <a:rPr lang="en-US" dirty="0" smtClean="0"/>
              <a:t>APH Catalog # for print Guidelines 7-35935-00; print supplement 7-25936-00</a:t>
            </a:r>
          </a:p>
          <a:p>
            <a:r>
              <a:rPr lang="en-US" dirty="0" smtClean="0"/>
              <a:t>Also available in braille.</a:t>
            </a:r>
          </a:p>
        </p:txBody>
      </p:sp>
      <p:sp>
        <p:nvSpPr>
          <p:cNvPr id="4" name="Slide Number Placeholder 3"/>
          <p:cNvSpPr>
            <a:spLocks noGrp="1"/>
          </p:cNvSpPr>
          <p:nvPr>
            <p:ph type="sldNum" sz="quarter" idx="5"/>
          </p:nvPr>
        </p:nvSpPr>
        <p:spPr/>
        <p:txBody>
          <a:bodyPr/>
          <a:lstStyle/>
          <a:p>
            <a:pPr>
              <a:defRPr/>
            </a:pPr>
            <a:fld id="{A2D93350-2449-4897-BEAD-59D3A59E982F}"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Can download into mp3 or mobile phone</a:t>
            </a:r>
          </a:p>
        </p:txBody>
      </p:sp>
      <p:sp>
        <p:nvSpPr>
          <p:cNvPr id="4" name="Slide Number Placeholder 3"/>
          <p:cNvSpPr>
            <a:spLocks noGrp="1"/>
          </p:cNvSpPr>
          <p:nvPr>
            <p:ph type="sldNum" sz="quarter" idx="5"/>
          </p:nvPr>
        </p:nvSpPr>
        <p:spPr/>
        <p:txBody>
          <a:bodyPr/>
          <a:lstStyle/>
          <a:p>
            <a:pPr>
              <a:defRPr/>
            </a:pPr>
            <a:fld id="{CEFBFF29-C514-4EC6-B21A-2486467C1AA7}"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Open Link</a:t>
            </a:r>
            <a:endParaRPr lang="en-US" dirty="0"/>
          </a:p>
        </p:txBody>
      </p:sp>
      <p:sp>
        <p:nvSpPr>
          <p:cNvPr id="4" name="Slide Number Placeholder 3"/>
          <p:cNvSpPr>
            <a:spLocks noGrp="1"/>
          </p:cNvSpPr>
          <p:nvPr>
            <p:ph type="sldNum" sz="quarter" idx="10"/>
          </p:nvPr>
        </p:nvSpPr>
        <p:spPr/>
        <p:txBody>
          <a:bodyPr/>
          <a:lstStyle/>
          <a:p>
            <a:pPr>
              <a:defRPr/>
            </a:pPr>
            <a:fld id="{1C6B36DD-96B9-42B9-9F21-4B2C17C3C71E}"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Features</a:t>
            </a:r>
          </a:p>
          <a:p>
            <a:r>
              <a:rPr lang="en-US" smtClean="0"/>
              <a:t>More even spacing between letters.</a:t>
            </a:r>
          </a:p>
          <a:p>
            <a:r>
              <a:rPr lang="en-US" smtClean="0"/>
              <a:t>Higher crossbars.</a:t>
            </a:r>
          </a:p>
          <a:p>
            <a:r>
              <a:rPr lang="en-US" smtClean="0"/>
              <a:t>No serifs.</a:t>
            </a:r>
          </a:p>
          <a:p>
            <a:r>
              <a:rPr lang="en-US" smtClean="0"/>
              <a:t>Wider letters.</a:t>
            </a:r>
          </a:p>
          <a:p>
            <a:r>
              <a:rPr lang="en-US" smtClean="0"/>
              <a:t>Heavier letters.</a:t>
            </a:r>
          </a:p>
          <a:p>
            <a:r>
              <a:rPr lang="en-US" smtClean="0"/>
              <a:t>Underslung "j" and "q".</a:t>
            </a:r>
          </a:p>
          <a:p>
            <a:r>
              <a:rPr lang="en-US" smtClean="0"/>
              <a:t>Letters more open.</a:t>
            </a:r>
          </a:p>
          <a:p>
            <a:r>
              <a:rPr lang="en-US" smtClean="0"/>
              <a:t>Larger punctuation marks.</a:t>
            </a:r>
          </a:p>
          <a:p>
            <a:endParaRPr lang="en-US" smtClean="0"/>
          </a:p>
        </p:txBody>
      </p:sp>
      <p:sp>
        <p:nvSpPr>
          <p:cNvPr id="4" name="Slide Number Placeholder 3"/>
          <p:cNvSpPr>
            <a:spLocks noGrp="1"/>
          </p:cNvSpPr>
          <p:nvPr>
            <p:ph type="sldNum" sz="quarter" idx="5"/>
          </p:nvPr>
        </p:nvSpPr>
        <p:spPr/>
        <p:txBody>
          <a:bodyPr/>
          <a:lstStyle/>
          <a:p>
            <a:pPr>
              <a:defRPr/>
            </a:pPr>
            <a:fld id="{B504AC0A-618D-4778-8D24-D40F1D2660FC}"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C6B36DD-96B9-42B9-9F21-4B2C17C3C71E}"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C6B36DD-96B9-42B9-9F21-4B2C17C3C71E}"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Open</a:t>
            </a:r>
            <a:r>
              <a:rPr lang="en-US" baseline="0" dirty="0" smtClean="0"/>
              <a:t> Federal Quota Reference</a:t>
            </a:r>
            <a:r>
              <a:rPr lang="en-US" dirty="0" smtClean="0"/>
              <a:t>  </a:t>
            </a:r>
          </a:p>
          <a:p>
            <a:endParaRPr lang="en-US" dirty="0" smtClean="0"/>
          </a:p>
        </p:txBody>
      </p:sp>
      <p:sp>
        <p:nvSpPr>
          <p:cNvPr id="4" name="Slide Number Placeholder 3"/>
          <p:cNvSpPr>
            <a:spLocks noGrp="1"/>
          </p:cNvSpPr>
          <p:nvPr>
            <p:ph type="sldNum" sz="quarter" idx="5"/>
          </p:nvPr>
        </p:nvSpPr>
        <p:spPr/>
        <p:txBody>
          <a:bodyPr/>
          <a:lstStyle/>
          <a:p>
            <a:pPr>
              <a:defRPr/>
            </a:pPr>
            <a:fld id="{37C1F6C8-E50E-4330-9115-18513F6E0AC3}"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C6B36DD-96B9-42B9-9F21-4B2C17C3C71E}"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C6B36DD-96B9-42B9-9F21-4B2C17C3C71E}"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C6B36DD-96B9-42B9-9F21-4B2C17C3C71E}"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Just brief discussion since Millie will be presenting at AER</a:t>
            </a:r>
          </a:p>
        </p:txBody>
      </p:sp>
      <p:sp>
        <p:nvSpPr>
          <p:cNvPr id="4" name="Slide Number Placeholder 3"/>
          <p:cNvSpPr>
            <a:spLocks noGrp="1"/>
          </p:cNvSpPr>
          <p:nvPr>
            <p:ph type="sldNum" sz="quarter" idx="5"/>
          </p:nvPr>
        </p:nvSpPr>
        <p:spPr/>
        <p:txBody>
          <a:bodyPr/>
          <a:lstStyle/>
          <a:p>
            <a:pPr>
              <a:defRPr/>
            </a:pPr>
            <a:fld id="{AC9E8BD5-6AF6-4C24-88CC-BD5245AB553C}"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C6B36DD-96B9-42B9-9F21-4B2C17C3C71E}"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a:t>
            </a:r>
            <a:r>
              <a:rPr lang="en-US" baseline="0" dirty="0" smtClean="0"/>
              <a:t>  Have you used Louis Database?</a:t>
            </a:r>
            <a:endParaRPr lang="en-US" dirty="0"/>
          </a:p>
        </p:txBody>
      </p:sp>
      <p:sp>
        <p:nvSpPr>
          <p:cNvPr id="4" name="Slide Number Placeholder 3"/>
          <p:cNvSpPr>
            <a:spLocks noGrp="1"/>
          </p:cNvSpPr>
          <p:nvPr>
            <p:ph type="sldNum" sz="quarter" idx="10"/>
          </p:nvPr>
        </p:nvSpPr>
        <p:spPr/>
        <p:txBody>
          <a:bodyPr/>
          <a:lstStyle/>
          <a:p>
            <a:pPr>
              <a:defRPr/>
            </a:pPr>
            <a:fld id="{1C6B36DD-96B9-42B9-9F21-4B2C17C3C71E}"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Open Shopping</a:t>
            </a:r>
            <a:endParaRPr lang="en-US" dirty="0"/>
          </a:p>
        </p:txBody>
      </p:sp>
      <p:sp>
        <p:nvSpPr>
          <p:cNvPr id="4" name="Slide Number Placeholder 3"/>
          <p:cNvSpPr>
            <a:spLocks noGrp="1"/>
          </p:cNvSpPr>
          <p:nvPr>
            <p:ph type="sldNum" sz="quarter" idx="10"/>
          </p:nvPr>
        </p:nvSpPr>
        <p:spPr/>
        <p:txBody>
          <a:bodyPr/>
          <a:lstStyle/>
          <a:p>
            <a:pPr>
              <a:defRPr/>
            </a:pPr>
            <a:fld id="{1C6B36DD-96B9-42B9-9F21-4B2C17C3C71E}"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C6B36DD-96B9-42B9-9F21-4B2C17C3C71E}"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Open BP18,</a:t>
            </a:r>
            <a:r>
              <a:rPr lang="en-US" baseline="0" dirty="0" smtClean="0"/>
              <a:t> Resources, Classroom Activities</a:t>
            </a:r>
            <a:endParaRPr lang="en-US" dirty="0"/>
          </a:p>
        </p:txBody>
      </p:sp>
      <p:sp>
        <p:nvSpPr>
          <p:cNvPr id="4" name="Slide Number Placeholder 3"/>
          <p:cNvSpPr>
            <a:spLocks noGrp="1"/>
          </p:cNvSpPr>
          <p:nvPr>
            <p:ph type="sldNum" sz="quarter" idx="10"/>
          </p:nvPr>
        </p:nvSpPr>
        <p:spPr/>
        <p:txBody>
          <a:bodyPr/>
          <a:lstStyle/>
          <a:p>
            <a:pPr>
              <a:defRPr/>
            </a:pPr>
            <a:fld id="{1C6B36DD-96B9-42B9-9F21-4B2C17C3C71E}"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C6B36DD-96B9-42B9-9F21-4B2C17C3C71E}"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C6B36DD-96B9-42B9-9F21-4B2C17C3C71E}"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C6B36DD-96B9-42B9-9F21-4B2C17C3C71E}" type="slidenum">
              <a:rPr lang="en-US" smtClean="0"/>
              <a:pPr>
                <a:defRPr/>
              </a:pPr>
              <a:t>30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Significant Changes:</a:t>
            </a:r>
          </a:p>
          <a:p>
            <a:r>
              <a:rPr lang="en-US" dirty="0" smtClean="0"/>
              <a:t>20/101 – 20/199</a:t>
            </a:r>
          </a:p>
          <a:p>
            <a:r>
              <a:rPr lang="en-US" dirty="0" smtClean="0"/>
              <a:t>OP and LP clarified</a:t>
            </a:r>
          </a:p>
          <a:p>
            <a:r>
              <a:rPr lang="en-US" dirty="0" smtClean="0"/>
              <a:t>Primary Language changed from “primary spoken</a:t>
            </a:r>
            <a:r>
              <a:rPr lang="en-US" baseline="0" dirty="0" smtClean="0"/>
              <a:t> language” to “primary language used for instruction in the classroom”</a:t>
            </a:r>
          </a:p>
          <a:p>
            <a:r>
              <a:rPr lang="en-US" baseline="0" dirty="0" smtClean="0"/>
              <a:t>Grade Placement codes for Vocational and Post-Graduate have been deleted</a:t>
            </a:r>
          </a:p>
          <a:p>
            <a:r>
              <a:rPr lang="en-US" baseline="0" dirty="0" smtClean="0"/>
              <a:t>Codes “Functional Curriculum” (FC) and “Transition” placement added.</a:t>
            </a:r>
          </a:p>
          <a:p>
            <a:r>
              <a:rPr lang="en-US" baseline="0" dirty="0" smtClean="0"/>
              <a:t>FDB amended to include a report from eye care specialist or any medical doctor.</a:t>
            </a:r>
            <a:endParaRPr lang="en-US" dirty="0"/>
          </a:p>
        </p:txBody>
      </p:sp>
      <p:sp>
        <p:nvSpPr>
          <p:cNvPr id="4" name="Slide Number Placeholder 3"/>
          <p:cNvSpPr>
            <a:spLocks noGrp="1"/>
          </p:cNvSpPr>
          <p:nvPr>
            <p:ph type="sldNum" sz="quarter" idx="10"/>
          </p:nvPr>
        </p:nvSpPr>
        <p:spPr/>
        <p:txBody>
          <a:bodyPr/>
          <a:lstStyle/>
          <a:p>
            <a:pPr>
              <a:defRPr/>
            </a:pPr>
            <a:fld id="{1C6B36DD-96B9-42B9-9F21-4B2C17C3C71E}"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Website has links to</a:t>
            </a:r>
            <a:r>
              <a:rPr lang="en-US" baseline="0" dirty="0" smtClean="0"/>
              <a:t> other sources of print/braille and tactile books for preschoolers</a:t>
            </a:r>
          </a:p>
          <a:p>
            <a:r>
              <a:rPr lang="en-US" baseline="0" dirty="0" smtClean="0"/>
              <a:t>Info about emergent literacy &amp; sharing books with young children w/VI</a:t>
            </a:r>
          </a:p>
          <a:p>
            <a:endParaRPr lang="en-US" dirty="0"/>
          </a:p>
        </p:txBody>
      </p:sp>
      <p:sp>
        <p:nvSpPr>
          <p:cNvPr id="4" name="Slide Number Placeholder 3"/>
          <p:cNvSpPr>
            <a:spLocks noGrp="1"/>
          </p:cNvSpPr>
          <p:nvPr>
            <p:ph type="sldNum" sz="quarter" idx="10"/>
          </p:nvPr>
        </p:nvSpPr>
        <p:spPr/>
        <p:txBody>
          <a:bodyPr/>
          <a:lstStyle/>
          <a:p>
            <a:pPr>
              <a:defRPr/>
            </a:pPr>
            <a:fld id="{1C6B36DD-96B9-42B9-9F21-4B2C17C3C71E}"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C6B36DD-96B9-42B9-9F21-4B2C17C3C71E}"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PE Programs (6)</a:t>
            </a:r>
          </a:p>
          <a:p>
            <a:pPr eaLnBrk="1" hangingPunct="1">
              <a:spcBef>
                <a:spcPct val="0"/>
              </a:spcBef>
            </a:pPr>
            <a:r>
              <a:rPr lang="en-US" dirty="0" smtClean="0"/>
              <a:t>Organizations (26</a:t>
            </a:r>
          </a:p>
          <a:p>
            <a:pPr eaLnBrk="1" hangingPunct="1">
              <a:spcBef>
                <a:spcPct val="0"/>
              </a:spcBef>
            </a:pPr>
            <a:r>
              <a:rPr lang="en-US" dirty="0" smtClean="0"/>
              <a:t>Advocacy (2)</a:t>
            </a:r>
          </a:p>
          <a:p>
            <a:pPr eaLnBrk="1" hangingPunct="1">
              <a:spcBef>
                <a:spcPct val="0"/>
              </a:spcBef>
            </a:pPr>
            <a:r>
              <a:rPr lang="en-US" dirty="0" smtClean="0"/>
              <a:t>Articles:  71 articles; 5 theses/dissertations; 17 journals</a:t>
            </a:r>
          </a:p>
          <a:p>
            <a:pPr eaLnBrk="1" hangingPunct="1">
              <a:spcBef>
                <a:spcPct val="0"/>
              </a:spcBef>
            </a:pPr>
            <a:r>
              <a:rPr lang="en-US" dirty="0" smtClean="0"/>
              <a:t>Book Resources:</a:t>
            </a:r>
            <a:r>
              <a:rPr lang="en-US" baseline="0" dirty="0" smtClean="0"/>
              <a:t> 38 books</a:t>
            </a:r>
          </a:p>
          <a:p>
            <a:pPr eaLnBrk="1" hangingPunct="1">
              <a:spcBef>
                <a:spcPct val="0"/>
              </a:spcBef>
            </a:pPr>
            <a:r>
              <a:rPr lang="en-US" baseline="0" dirty="0" smtClean="0"/>
              <a:t>Equipment </a:t>
            </a:r>
            <a:r>
              <a:rPr lang="en-US" baseline="0" dirty="0" err="1" smtClean="0"/>
              <a:t>Ressources</a:t>
            </a:r>
            <a:r>
              <a:rPr lang="en-US" baseline="0" dirty="0" smtClean="0"/>
              <a:t>: 17</a:t>
            </a:r>
          </a:p>
          <a:p>
            <a:pPr eaLnBrk="1" hangingPunct="1">
              <a:spcBef>
                <a:spcPct val="0"/>
              </a:spcBef>
            </a:pPr>
            <a:r>
              <a:rPr lang="en-US" baseline="0" dirty="0" smtClean="0"/>
              <a:t>Events, Workshops, Trainings</a:t>
            </a:r>
          </a:p>
          <a:p>
            <a:pPr eaLnBrk="1" hangingPunct="1">
              <a:spcBef>
                <a:spcPct val="0"/>
              </a:spcBef>
            </a:pPr>
            <a:r>
              <a:rPr lang="en-US" baseline="0" dirty="0" smtClean="0"/>
              <a:t>Features – The Development of Blind Tennis; previous features listed</a:t>
            </a:r>
          </a:p>
          <a:p>
            <a:pPr eaLnBrk="1" hangingPunct="1">
              <a:spcBef>
                <a:spcPct val="0"/>
              </a:spcBef>
            </a:pPr>
            <a:r>
              <a:rPr lang="en-US" baseline="0" dirty="0" smtClean="0"/>
              <a:t>Magazines: 7</a:t>
            </a:r>
          </a:p>
          <a:p>
            <a:pPr eaLnBrk="1" hangingPunct="1">
              <a:spcBef>
                <a:spcPct val="0"/>
              </a:spcBef>
            </a:pPr>
            <a:r>
              <a:rPr lang="en-US" baseline="0" dirty="0" smtClean="0"/>
              <a:t>Mailing Lists and E-Lists: 13</a:t>
            </a:r>
          </a:p>
          <a:p>
            <a:pPr eaLnBrk="1" hangingPunct="1">
              <a:spcBef>
                <a:spcPct val="0"/>
              </a:spcBef>
            </a:pPr>
            <a:r>
              <a:rPr lang="en-US" baseline="0" dirty="0" smtClean="0"/>
              <a:t>National Service Links: 8</a:t>
            </a:r>
          </a:p>
          <a:p>
            <a:pPr eaLnBrk="1" hangingPunct="1">
              <a:spcBef>
                <a:spcPct val="0"/>
              </a:spcBef>
            </a:pPr>
            <a:r>
              <a:rPr lang="en-US" baseline="0" dirty="0" smtClean="0"/>
              <a:t>PE Products: all APH</a:t>
            </a:r>
          </a:p>
          <a:p>
            <a:pPr eaLnBrk="1" hangingPunct="1">
              <a:spcBef>
                <a:spcPct val="0"/>
              </a:spcBef>
            </a:pPr>
            <a:r>
              <a:rPr lang="en-US" baseline="0" dirty="0" smtClean="0"/>
              <a:t>Regional &amp; State Agencies, etc.: For MO – RSB &amp; MSB</a:t>
            </a:r>
          </a:p>
          <a:p>
            <a:pPr eaLnBrk="1" hangingPunct="1">
              <a:spcBef>
                <a:spcPct val="0"/>
              </a:spcBef>
            </a:pPr>
            <a:r>
              <a:rPr lang="en-US" baseline="0" dirty="0" smtClean="0"/>
              <a:t>Sports Camps 2013: None listed for MO</a:t>
            </a:r>
          </a:p>
          <a:p>
            <a:pPr eaLnBrk="1" hangingPunct="1">
              <a:spcBef>
                <a:spcPct val="0"/>
              </a:spcBef>
            </a:pPr>
            <a:r>
              <a:rPr lang="en-US" baseline="0" dirty="0" smtClean="0"/>
              <a:t>Technology: includes virtual sports, virtual tennis, and Switches</a:t>
            </a:r>
          </a:p>
          <a:p>
            <a:pPr eaLnBrk="1" hangingPunct="1">
              <a:spcBef>
                <a:spcPct val="0"/>
              </a:spcBef>
            </a:pPr>
            <a:r>
              <a:rPr lang="en-US" baseline="0" dirty="0" smtClean="0"/>
              <a:t>Toys &amp; Game Resources:12</a:t>
            </a:r>
          </a:p>
          <a:p>
            <a:pPr eaLnBrk="1" hangingPunct="1">
              <a:spcBef>
                <a:spcPct val="0"/>
              </a:spcBef>
            </a:pPr>
            <a:r>
              <a:rPr lang="en-US" baseline="0" dirty="0" smtClean="0"/>
              <a:t>Videos: over 70</a:t>
            </a:r>
          </a:p>
          <a:p>
            <a:pPr eaLnBrk="1" hangingPunct="1">
              <a:spcBef>
                <a:spcPct val="0"/>
              </a:spcBef>
            </a:pPr>
            <a:r>
              <a:rPr lang="en-US" baseline="0" dirty="0" smtClean="0"/>
              <a:t>Websites: 22</a:t>
            </a:r>
            <a:endParaRPr lang="en-US"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6E33316-91FE-496F-B697-17B63D5706D4}" type="slidenum">
              <a:rPr lang="en-US" smtClean="0">
                <a:latin typeface="Arial" pitchFamily="34" charset="0"/>
                <a:ea typeface="ヒラギノ角ゴ Pro W3"/>
                <a:cs typeface="ヒラギノ角ゴ Pro W3"/>
              </a:rPr>
              <a:pPr/>
              <a:t>7</a:t>
            </a:fld>
            <a:endParaRPr lang="en-US" smtClean="0">
              <a:latin typeface="Arial" pitchFamily="34" charset="0"/>
              <a:ea typeface="ヒラギノ角ゴ Pro W3"/>
              <a:cs typeface="ヒラギノ角ゴ Pro W3"/>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Lauren Lieberman Books:  “Everybody Plays” &amp; “Games for People with Sensory Impairment:  Strategies for Including Individuals of All Ages” </a:t>
            </a:r>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93BB85F-79E9-4954-84B5-199C512557D8}" type="slidenum">
              <a:rPr lang="en-US" smtClean="0">
                <a:latin typeface="Arial" pitchFamily="34" charset="0"/>
                <a:ea typeface="ヒラギノ角ゴ Pro W3"/>
                <a:cs typeface="ヒラギノ角ゴ Pro W3"/>
              </a:rPr>
              <a:pPr/>
              <a:t>8</a:t>
            </a:fld>
            <a:endParaRPr lang="en-US" smtClean="0">
              <a:latin typeface="Arial" pitchFamily="34" charset="0"/>
              <a:ea typeface="ヒラギノ角ゴ Pro W3"/>
              <a:cs typeface="ヒラギノ角ゴ Pro W3"/>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Open link</a:t>
            </a:r>
            <a:endParaRPr lang="en-US" dirty="0"/>
          </a:p>
        </p:txBody>
      </p:sp>
      <p:sp>
        <p:nvSpPr>
          <p:cNvPr id="4" name="Slide Number Placeholder 3"/>
          <p:cNvSpPr>
            <a:spLocks noGrp="1"/>
          </p:cNvSpPr>
          <p:nvPr>
            <p:ph type="sldNum" sz="quarter" idx="10"/>
          </p:nvPr>
        </p:nvSpPr>
        <p:spPr/>
        <p:txBody>
          <a:bodyPr/>
          <a:lstStyle/>
          <a:p>
            <a:pPr>
              <a:defRPr/>
            </a:pPr>
            <a:fld id="{1C6B36DD-96B9-42B9-9F21-4B2C17C3C71E}"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2A198E-54FF-49EA-A626-D60FC567BF4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990CBE-DE0B-475D-AEF3-9E6A02DECE4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69D8B1-E80D-4F9C-B24B-699EEDE42A8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9A1A9B-9ED8-4CCE-9FF3-EA10520C08B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E56DCC-9E4E-400E-B65D-D4D7BA3FCD4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5AE07D-E6F9-4B35-91F0-AD1A810BC19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BF939F1-D59A-495D-8D19-DF99F599EF7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E12C2F3-D9FE-4535-87D0-CC1907D2D90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D88B152-926C-4957-B5E5-CC443188DD4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6069FC-15B7-4224-BA11-2975F4911C4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0E982F-4590-43B7-955B-9B20D1465EE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1400">
                <a:latin typeface="Arial" charset="0"/>
                <a:ea typeface="ヒラギノ角ゴ Pro W3" pitchFamily="1"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ヒラギノ角ゴ Pro W3" pitchFamily="1"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Arial" charset="0"/>
                <a:ea typeface="ヒラギノ角ゴ Pro W3" pitchFamily="1" charset="-128"/>
                <a:cs typeface="+mn-cs"/>
              </a:defRPr>
            </a:lvl1pPr>
          </a:lstStyle>
          <a:p>
            <a:pPr>
              <a:defRPr/>
            </a:pPr>
            <a:fld id="{BC3953CF-0AB8-4E5C-9DBA-E77868422A4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ヒラギノ角ゴ Pro W3"/>
        </a:defRPr>
      </a:lvl1pPr>
      <a:lvl2pPr algn="ctr" rtl="0" eaLnBrk="0" fontAlgn="base" hangingPunct="0">
        <a:spcBef>
          <a:spcPct val="0"/>
        </a:spcBef>
        <a:spcAft>
          <a:spcPct val="0"/>
        </a:spcAft>
        <a:defRPr sz="4400">
          <a:solidFill>
            <a:schemeClr val="tx2"/>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4400">
          <a:solidFill>
            <a:schemeClr val="tx2"/>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4400">
          <a:solidFill>
            <a:schemeClr val="tx2"/>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4400">
          <a:solidFill>
            <a:schemeClr val="tx2"/>
          </a:solidFill>
          <a:latin typeface="Arial" charset="0"/>
          <a:ea typeface="ヒラギノ角ゴ Pro W3" pitchFamily="1" charset="-128"/>
          <a:cs typeface="ヒラギノ角ゴ Pro W3"/>
        </a:defRPr>
      </a:lvl5pPr>
      <a:lvl6pPr marL="457200" algn="ctr" rtl="0" eaLnBrk="1" fontAlgn="base" hangingPunct="1">
        <a:spcBef>
          <a:spcPct val="0"/>
        </a:spcBef>
        <a:spcAft>
          <a:spcPct val="0"/>
        </a:spcAft>
        <a:defRPr sz="4400">
          <a:solidFill>
            <a:schemeClr val="tx2"/>
          </a:solidFill>
          <a:latin typeface="Arial" charset="0"/>
          <a:ea typeface="ヒラギノ角ゴ Pro W3" pitchFamily="1" charset="-128"/>
        </a:defRPr>
      </a:lvl6pPr>
      <a:lvl7pPr marL="914400" algn="ctr" rtl="0" eaLnBrk="1" fontAlgn="base" hangingPunct="1">
        <a:spcBef>
          <a:spcPct val="0"/>
        </a:spcBef>
        <a:spcAft>
          <a:spcPct val="0"/>
        </a:spcAft>
        <a:defRPr sz="4400">
          <a:solidFill>
            <a:schemeClr val="tx2"/>
          </a:solidFill>
          <a:latin typeface="Arial" charset="0"/>
          <a:ea typeface="ヒラギノ角ゴ Pro W3" pitchFamily="1" charset="-128"/>
        </a:defRPr>
      </a:lvl7pPr>
      <a:lvl8pPr marL="1371600" algn="ctr" rtl="0" eaLnBrk="1" fontAlgn="base" hangingPunct="1">
        <a:spcBef>
          <a:spcPct val="0"/>
        </a:spcBef>
        <a:spcAft>
          <a:spcPct val="0"/>
        </a:spcAft>
        <a:defRPr sz="4400">
          <a:solidFill>
            <a:schemeClr val="tx2"/>
          </a:solidFill>
          <a:latin typeface="Arial" charset="0"/>
          <a:ea typeface="ヒラギノ角ゴ Pro W3" pitchFamily="1" charset="-128"/>
        </a:defRPr>
      </a:lvl8pPr>
      <a:lvl9pPr marL="1828800" algn="ctr" rtl="0" eaLnBrk="1" fontAlgn="base" hangingPunct="1">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www.aph.org/ccss/products.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aph.org/edresearch/BOP-Kindergarten-Common-Core-State-Standards.htm"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www.aph.org/edresearch/bop2homework.pdf" TargetMode="External"/><Relationship Id="rId4" Type="http://schemas.openxmlformats.org/officeDocument/2006/relationships/hyperlink" Target="http://www.aph.org/edresearch/bophomework.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tech.aph.org/ebt/"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www.aph.org/tgil" TargetMode="External"/><Relationship Id="rId4" Type="http://schemas.openxmlformats.org/officeDocument/2006/relationships/hyperlink" Target="http://www.aph.org/training/aslowinski/"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aph.org/tgtv"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aph.org/quick-tip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www.aph.org/products/aphon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hyperlink" Target="http://www.aph.org/atic/atic_transspecs.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www.aph.org/advisory/" TargetMode="External"/><Relationship Id="rId5" Type="http://schemas.openxmlformats.org/officeDocument/2006/relationships/chart" Target="../charts/chart1.xml"/><Relationship Id="rId4" Type="http://schemas.openxmlformats.org/officeDocument/2006/relationships/hyperlink" Target="http://www.aph.org/abou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aph.org/tests/index.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aph.org/tests/index.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archive.org/about/faqs.php"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hyperlink" Target="http://migel.aph.org/catalog/CategoryInfo.aspx?cid=152"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tech.aph.org/sa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tech.aph.org/samvid/"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louis.aph.or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hyperlink" Target="http://shop.aph.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hyperlink" Target="http://msb.dese.mo.gov/documents/TactileGraphicsProducts2012.pdf" TargetMode="External"/><Relationship Id="rId4" Type="http://schemas.openxmlformats.org/officeDocument/2006/relationships/hyperlink" Target="http://www.aph.org/manual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aph.org/product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hyperlink" Target="http://tech.aph.org/"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tech.aph.or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hyperlink" Target="http://www.aph.org/edresearch/"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hyperlink" Target="http://www.aph.org/dolly-partons-imagination-library/"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hyperlink" Target="http://www.activepolicysolutions.com/wp-content/uploads/2013/01/IFC_ReleaseforOCRDC-final.pdf"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hyperlink" Target="http://www.aph.org/p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hyperlink" Target="http://www.aph.org/ccss"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3" descr="mod_realestate_pptA"/>
          <p:cNvPicPr>
            <a:picLocks noChangeAspect="1" noChangeArrowheads="1"/>
          </p:cNvPicPr>
          <p:nvPr/>
        </p:nvPicPr>
        <p:blipFill>
          <a:blip r:embed="rId3" cstate="print">
            <a:grayscl/>
          </a:blip>
          <a:stretch>
            <a:fillRect/>
          </a:stretch>
        </p:blipFill>
        <p:spPr bwMode="auto">
          <a:xfrm>
            <a:off x="0" y="-533400"/>
            <a:ext cx="9144000" cy="6858000"/>
          </a:xfrm>
          <a:prstGeom prst="rect">
            <a:avLst/>
          </a:prstGeom>
          <a:noFill/>
          <a:ln>
            <a:noFill/>
          </a:ln>
        </p:spPr>
        <p:style>
          <a:lnRef idx="0">
            <a:scrgbClr r="0" g="0" b="0"/>
          </a:lnRef>
          <a:fillRef idx="1002">
            <a:schemeClr val="lt1"/>
          </a:fillRef>
          <a:effectRef idx="0">
            <a:scrgbClr r="0" g="0" b="0"/>
          </a:effectRef>
          <a:fontRef idx="major"/>
        </p:style>
      </p:pic>
      <p:sp>
        <p:nvSpPr>
          <p:cNvPr id="2051" name="Rectangle 16"/>
          <p:cNvSpPr>
            <a:spLocks noChangeArrowheads="1"/>
          </p:cNvSpPr>
          <p:nvPr/>
        </p:nvSpPr>
        <p:spPr bwMode="auto">
          <a:xfrm>
            <a:off x="5105400" y="0"/>
            <a:ext cx="3810000" cy="698500"/>
          </a:xfrm>
          <a:prstGeom prst="rect">
            <a:avLst/>
          </a:prstGeom>
          <a:noFill/>
          <a:ln w="9525">
            <a:noFill/>
            <a:miter lim="800000"/>
            <a:headEnd/>
            <a:tailEnd/>
          </a:ln>
        </p:spPr>
        <p:txBody>
          <a:bodyPr/>
          <a:lstStyle/>
          <a:p>
            <a:pPr algn="ctr"/>
            <a:endParaRPr lang="en-US" sz="2800" b="1" baseline="30000">
              <a:solidFill>
                <a:schemeClr val="bg1"/>
              </a:solidFill>
              <a:latin typeface="Helvetica" pitchFamily="34" charset="0"/>
            </a:endParaRPr>
          </a:p>
          <a:p>
            <a:pPr algn="ctr"/>
            <a:r>
              <a:rPr lang="en-US" sz="2800" b="1" baseline="30000">
                <a:solidFill>
                  <a:schemeClr val="bg1"/>
                </a:solidFill>
                <a:latin typeface="Helvetica" pitchFamily="34" charset="0"/>
              </a:rPr>
              <a:t>APH  Information Resources</a:t>
            </a:r>
            <a:endParaRPr lang="en-US" sz="3200" b="1" baseline="30000">
              <a:solidFill>
                <a:srgbClr val="939598"/>
              </a:solidFill>
            </a:endParaRPr>
          </a:p>
        </p:txBody>
      </p:sp>
      <p:sp>
        <p:nvSpPr>
          <p:cNvPr id="3078" name="Rectangle 20"/>
          <p:cNvSpPr>
            <a:spLocks noGrp="1" noChangeArrowheads="1"/>
          </p:cNvSpPr>
          <p:nvPr>
            <p:ph type="ctrTitle"/>
          </p:nvPr>
        </p:nvSpPr>
        <p:spPr>
          <a:xfrm>
            <a:off x="533400" y="685800"/>
            <a:ext cx="4343400" cy="838200"/>
          </a:xfrm>
        </p:spPr>
        <p:txBody>
          <a:bodyPr/>
          <a:lstStyle/>
          <a:p>
            <a:pPr eaLnBrk="1" hangingPunct="1">
              <a:defRPr/>
            </a:pPr>
            <a:r>
              <a:rPr lang="en-US" sz="2800" dirty="0" smtClean="0">
                <a:effectLst>
                  <a:outerShdw blurRad="38100" dist="38100" dir="2700000" algn="tl">
                    <a:srgbClr val="000000">
                      <a:alpha val="43137"/>
                    </a:srgbClr>
                  </a:outerShdw>
                </a:effectLst>
                <a:latin typeface="Helvetica" pitchFamily="1" charset="0"/>
                <a:cs typeface="+mj-cs"/>
              </a:rPr>
              <a:t>Yvonne Ali</a:t>
            </a:r>
            <a:endParaRPr lang="en-US" dirty="0" smtClean="0">
              <a:effectLst>
                <a:outerShdw blurRad="38100" dist="38100" dir="2700000" algn="tl">
                  <a:srgbClr val="000000">
                    <a:alpha val="43137"/>
                  </a:srgbClr>
                </a:outerShdw>
              </a:effectLst>
              <a:cs typeface="+mj-cs"/>
            </a:endParaRPr>
          </a:p>
        </p:txBody>
      </p:sp>
      <p:sp>
        <p:nvSpPr>
          <p:cNvPr id="3076" name="Rectangle 17"/>
          <p:cNvSpPr>
            <a:spLocks noGrp="1" noChangeArrowheads="1"/>
          </p:cNvSpPr>
          <p:nvPr>
            <p:ph type="subTitle" idx="1"/>
          </p:nvPr>
        </p:nvSpPr>
        <p:spPr>
          <a:xfrm>
            <a:off x="533400" y="1371600"/>
            <a:ext cx="4267200" cy="381000"/>
          </a:xfrm>
        </p:spPr>
        <p:txBody>
          <a:bodyPr/>
          <a:lstStyle/>
          <a:p>
            <a:pPr eaLnBrk="1" hangingPunct="1">
              <a:defRPr/>
            </a:pPr>
            <a:r>
              <a:rPr lang="en-US" sz="2000" b="1" dirty="0" smtClean="0">
                <a:solidFill>
                  <a:schemeClr val="tx1">
                    <a:lumMod val="50000"/>
                    <a:lumOff val="50000"/>
                  </a:schemeClr>
                </a:solidFill>
                <a:latin typeface="Helvetica" pitchFamily="1" charset="0"/>
                <a:cs typeface="+mn-cs"/>
              </a:rPr>
              <a:t>MSB Outreach Services</a:t>
            </a:r>
            <a:endParaRPr lang="en-US" sz="1000" b="1" dirty="0" smtClean="0">
              <a:solidFill>
                <a:schemeClr val="tx1">
                  <a:lumMod val="50000"/>
                  <a:lumOff val="50000"/>
                </a:schemeClr>
              </a:solidFill>
              <a:latin typeface="Helvetica" pitchFamily="1" charset="0"/>
              <a:cs typeface="+mn-cs"/>
            </a:endParaRPr>
          </a:p>
        </p:txBody>
      </p:sp>
      <p:sp>
        <p:nvSpPr>
          <p:cNvPr id="2054" name="Text Box 19"/>
          <p:cNvSpPr txBox="1">
            <a:spLocks noChangeArrowheads="1"/>
          </p:cNvSpPr>
          <p:nvPr/>
        </p:nvSpPr>
        <p:spPr bwMode="auto">
          <a:xfrm>
            <a:off x="6308725" y="3476625"/>
            <a:ext cx="2149475" cy="457200"/>
          </a:xfrm>
          <a:prstGeom prst="rect">
            <a:avLst/>
          </a:prstGeom>
          <a:noFill/>
          <a:ln w="9525">
            <a:noFill/>
            <a:miter lim="800000"/>
            <a:headEnd/>
            <a:tailEnd/>
          </a:ln>
        </p:spPr>
        <p:txBody>
          <a:bodyPr>
            <a:spAutoFit/>
          </a:bodyPr>
          <a:lstStyle/>
          <a:p>
            <a:pPr algn="ctr" eaLnBrk="0" hangingPunct="0"/>
            <a:endParaRPr lang="en-US"/>
          </a:p>
        </p:txBody>
      </p:sp>
      <p:sp>
        <p:nvSpPr>
          <p:cNvPr id="2055" name="Rectangle 22"/>
          <p:cNvSpPr>
            <a:spLocks noChangeArrowheads="1"/>
          </p:cNvSpPr>
          <p:nvPr/>
        </p:nvSpPr>
        <p:spPr bwMode="auto">
          <a:xfrm>
            <a:off x="762000" y="1905000"/>
            <a:ext cx="4038600" cy="4114800"/>
          </a:xfrm>
          <a:prstGeom prst="rect">
            <a:avLst/>
          </a:prstGeom>
          <a:noFill/>
          <a:ln w="9525">
            <a:noFill/>
            <a:miter lim="800000"/>
            <a:headEnd/>
            <a:tailEnd/>
          </a:ln>
        </p:spPr>
        <p:txBody>
          <a:bodyPr/>
          <a:lstStyle/>
          <a:p>
            <a:pPr>
              <a:lnSpc>
                <a:spcPct val="150000"/>
              </a:lnSpc>
              <a:spcBef>
                <a:spcPct val="20000"/>
              </a:spcBef>
            </a:pPr>
            <a:r>
              <a:rPr lang="en-US" sz="1400" b="1">
                <a:latin typeface="Helvetica" pitchFamily="34" charset="0"/>
              </a:rPr>
              <a:t>You are familiar with  and use APH products daily.  </a:t>
            </a:r>
          </a:p>
          <a:p>
            <a:pPr>
              <a:spcBef>
                <a:spcPct val="20000"/>
              </a:spcBef>
            </a:pPr>
            <a:endParaRPr lang="en-US" sz="1000" b="1">
              <a:latin typeface="Helvetica" pitchFamily="34" charset="0"/>
            </a:endParaRPr>
          </a:p>
          <a:p>
            <a:pPr>
              <a:lnSpc>
                <a:spcPct val="150000"/>
              </a:lnSpc>
              <a:spcBef>
                <a:spcPct val="20000"/>
              </a:spcBef>
            </a:pPr>
            <a:r>
              <a:rPr lang="en-US" sz="1400" b="1">
                <a:latin typeface="Helvetica" pitchFamily="34" charset="0"/>
              </a:rPr>
              <a:t>In support of  their mission to promote the education of the blind and visually impaired,  APH has resources that provide background  information about their products and related issues.</a:t>
            </a:r>
          </a:p>
          <a:p>
            <a:pPr>
              <a:spcBef>
                <a:spcPct val="20000"/>
              </a:spcBef>
            </a:pPr>
            <a:endParaRPr lang="en-US" sz="1000" b="1">
              <a:latin typeface="Helvetica" pitchFamily="34" charset="0"/>
            </a:endParaRPr>
          </a:p>
          <a:p>
            <a:pPr>
              <a:lnSpc>
                <a:spcPct val="150000"/>
              </a:lnSpc>
              <a:spcBef>
                <a:spcPct val="20000"/>
              </a:spcBef>
            </a:pPr>
            <a:r>
              <a:rPr lang="en-US" sz="1400" b="1">
                <a:latin typeface="Helvetica" pitchFamily="34" charset="0"/>
              </a:rPr>
              <a:t>This presentation will focus on 1) these readily available  resources that can provide support to you as a teacher of the visually impaired and 2) what’s new at APH.</a:t>
            </a:r>
          </a:p>
        </p:txBody>
      </p:sp>
      <p:sp>
        <p:nvSpPr>
          <p:cNvPr id="2056" name="Rectangle 23"/>
          <p:cNvSpPr>
            <a:spLocks noChangeArrowheads="1"/>
          </p:cNvSpPr>
          <p:nvPr/>
        </p:nvSpPr>
        <p:spPr bwMode="auto">
          <a:xfrm>
            <a:off x="1371600" y="6248400"/>
            <a:ext cx="2590800" cy="609600"/>
          </a:xfrm>
          <a:prstGeom prst="rect">
            <a:avLst/>
          </a:prstGeom>
          <a:noFill/>
          <a:ln w="9525">
            <a:noFill/>
            <a:miter lim="800000"/>
            <a:headEnd/>
            <a:tailEnd/>
          </a:ln>
        </p:spPr>
        <p:txBody>
          <a:bodyPr/>
          <a:lstStyle/>
          <a:p>
            <a:pPr algn="ctr">
              <a:spcBef>
                <a:spcPct val="20000"/>
              </a:spcBef>
            </a:pPr>
            <a:endParaRPr lang="en-US" sz="1100" b="1" dirty="0">
              <a:solidFill>
                <a:schemeClr val="bg2"/>
              </a:solidFill>
              <a:latin typeface="Helvetica" pitchFamily="34" charset="0"/>
            </a:endParaRPr>
          </a:p>
          <a:p>
            <a:pPr algn="ctr">
              <a:spcBef>
                <a:spcPct val="20000"/>
              </a:spcBef>
            </a:pPr>
            <a:r>
              <a:rPr lang="en-US" sz="1100" b="1" dirty="0" smtClean="0">
                <a:solidFill>
                  <a:schemeClr val="tx2"/>
                </a:solidFill>
                <a:latin typeface="Helvetica" pitchFamily="34" charset="0"/>
              </a:rPr>
              <a:t>August 2014</a:t>
            </a:r>
            <a:endParaRPr lang="en-US" sz="900" b="1" dirty="0">
              <a:solidFill>
                <a:schemeClr val="tx2"/>
              </a:solidFill>
              <a:latin typeface="Helvetica" pitchFamily="34" charset="0"/>
            </a:endParaRPr>
          </a:p>
        </p:txBody>
      </p:sp>
      <p:pic>
        <p:nvPicPr>
          <p:cNvPr id="2057" name="Picture 10" descr="Tall Stack of Books for Research.JPG"/>
          <p:cNvPicPr>
            <a:picLocks noChangeAspect="1"/>
          </p:cNvPicPr>
          <p:nvPr/>
        </p:nvPicPr>
        <p:blipFill>
          <a:blip r:embed="rId4" cstate="print"/>
          <a:srcRect/>
          <a:stretch>
            <a:fillRect/>
          </a:stretch>
        </p:blipFill>
        <p:spPr bwMode="auto">
          <a:xfrm>
            <a:off x="5638800" y="685800"/>
            <a:ext cx="2838450" cy="4267200"/>
          </a:xfrm>
          <a:prstGeom prst="rect">
            <a:avLst/>
          </a:prstGeom>
          <a:ln>
            <a:noFill/>
          </a:ln>
          <a:effectLst>
            <a:softEdge rad="112500"/>
          </a:effectLst>
        </p:spPr>
      </p:pic>
      <p:sp>
        <p:nvSpPr>
          <p:cNvPr id="2058" name="TextBox 9"/>
          <p:cNvSpPr txBox="1">
            <a:spLocks noChangeArrowheads="1"/>
          </p:cNvSpPr>
          <p:nvPr/>
        </p:nvSpPr>
        <p:spPr bwMode="auto">
          <a:xfrm>
            <a:off x="5410200" y="5105400"/>
            <a:ext cx="3352800" cy="708025"/>
          </a:xfrm>
          <a:prstGeom prst="rect">
            <a:avLst/>
          </a:prstGeom>
          <a:noFill/>
          <a:ln w="9525">
            <a:noFill/>
            <a:miter lim="800000"/>
            <a:headEnd/>
            <a:tailEnd/>
          </a:ln>
        </p:spPr>
        <p:txBody>
          <a:bodyPr>
            <a:spAutoFit/>
          </a:bodyPr>
          <a:lstStyle/>
          <a:p>
            <a:pPr algn="ctr"/>
            <a:r>
              <a:rPr lang="en-US" sz="2000"/>
              <a:t>“Half of Knowledge is Knowing Where to Find It”</a:t>
            </a:r>
          </a:p>
        </p:txBody>
      </p:sp>
      <p:sp>
        <p:nvSpPr>
          <p:cNvPr id="2059" name="TextBox 10"/>
          <p:cNvSpPr txBox="1">
            <a:spLocks noChangeArrowheads="1"/>
          </p:cNvSpPr>
          <p:nvPr/>
        </p:nvSpPr>
        <p:spPr bwMode="auto">
          <a:xfrm>
            <a:off x="6553200" y="5715000"/>
            <a:ext cx="1130300" cy="276225"/>
          </a:xfrm>
          <a:prstGeom prst="rect">
            <a:avLst/>
          </a:prstGeom>
          <a:noFill/>
          <a:ln w="9525">
            <a:noFill/>
            <a:miter lim="800000"/>
            <a:headEnd/>
            <a:tailEnd/>
          </a:ln>
        </p:spPr>
        <p:txBody>
          <a:bodyPr>
            <a:spAutoFit/>
          </a:bodyPr>
          <a:lstStyle/>
          <a:p>
            <a:r>
              <a:rPr lang="en-US" sz="1200"/>
              <a:t>Anonymous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8" descr="mathbuilders.jpg"/>
          <p:cNvPicPr>
            <a:picLocks noChangeAspect="1"/>
          </p:cNvPicPr>
          <p:nvPr/>
        </p:nvPicPr>
        <p:blipFill>
          <a:blip r:embed="rId3" cstate="print"/>
          <a:srcRect l="8174" t="8086" r="9242" b="79333"/>
          <a:stretch>
            <a:fillRect/>
          </a:stretch>
        </p:blipFill>
        <p:spPr bwMode="auto">
          <a:xfrm>
            <a:off x="1676400" y="5486400"/>
            <a:ext cx="5715000" cy="1143000"/>
          </a:xfrm>
          <a:prstGeom prst="rect">
            <a:avLst/>
          </a:prstGeom>
          <a:solidFill>
            <a:srgbClr val="FFFFFF">
              <a:shade val="85000"/>
            </a:srgbClr>
          </a:solidFill>
          <a:ln w="88900" cap="sq">
            <a:solidFill>
              <a:schemeClr val="bg1">
                <a:lumMod val="6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170" name="Title 1"/>
          <p:cNvSpPr>
            <a:spLocks noGrp="1"/>
          </p:cNvSpPr>
          <p:nvPr>
            <p:ph type="title"/>
          </p:nvPr>
        </p:nvSpPr>
        <p:spPr>
          <a:xfrm>
            <a:off x="0" y="0"/>
            <a:ext cx="9144000" cy="914400"/>
          </a:xfrm>
          <a:gradFill>
            <a:gsLst>
              <a:gs pos="0">
                <a:srgbClr val="939598"/>
              </a:gs>
              <a:gs pos="50000">
                <a:schemeClr val="accent1">
                  <a:tint val="44500"/>
                  <a:satMod val="160000"/>
                </a:schemeClr>
              </a:gs>
              <a:gs pos="100000">
                <a:schemeClr val="accent1">
                  <a:tint val="23500"/>
                  <a:satMod val="160000"/>
                </a:schemeClr>
              </a:gs>
            </a:gsLst>
            <a:lin ang="5400000" scaled="0"/>
          </a:gradFill>
        </p:spPr>
        <p:txBody>
          <a:bodyPr/>
          <a:lstStyle/>
          <a:p>
            <a:pPr eaLnBrk="1" hangingPunct="1">
              <a:defRPr/>
            </a:pPr>
            <a:r>
              <a:rPr lang="en-US" sz="4000" b="1" dirty="0" smtClean="0">
                <a:cs typeface="+mj-cs"/>
              </a:rPr>
              <a:t>APH Products for Teaching CCSS</a:t>
            </a:r>
          </a:p>
        </p:txBody>
      </p:sp>
      <p:sp>
        <p:nvSpPr>
          <p:cNvPr id="10244" name="Content Placeholder 3"/>
          <p:cNvSpPr>
            <a:spLocks noGrp="1"/>
          </p:cNvSpPr>
          <p:nvPr>
            <p:ph sz="half" idx="2"/>
          </p:nvPr>
        </p:nvSpPr>
        <p:spPr>
          <a:xfrm>
            <a:off x="609600" y="1752600"/>
            <a:ext cx="7543800" cy="3352800"/>
          </a:xfrm>
        </p:spPr>
        <p:txBody>
          <a:bodyPr/>
          <a:lstStyle/>
          <a:p>
            <a:pPr eaLnBrk="1" hangingPunct="1"/>
            <a:r>
              <a:rPr lang="en-US" sz="3200" dirty="0" smtClean="0"/>
              <a:t>Site lists APH math product aligned to CCSS for grades K-8</a:t>
            </a:r>
          </a:p>
          <a:p>
            <a:pPr eaLnBrk="1" hangingPunct="1"/>
            <a:r>
              <a:rPr lang="en-US" sz="3200" dirty="0" smtClean="0"/>
              <a:t>Follow the links by Grade Level</a:t>
            </a:r>
          </a:p>
          <a:p>
            <a:pPr eaLnBrk="1" hangingPunct="1"/>
            <a:r>
              <a:rPr lang="en-US" sz="3200" dirty="0" smtClean="0"/>
              <a:t>Includes MathBuilders and other products</a:t>
            </a:r>
          </a:p>
          <a:p>
            <a:pPr eaLnBrk="1" hangingPunct="1"/>
            <a:r>
              <a:rPr lang="en-US" sz="3200" dirty="0" smtClean="0"/>
              <a:t>Grades 9-12 coming soon</a:t>
            </a:r>
          </a:p>
        </p:txBody>
      </p:sp>
      <p:sp>
        <p:nvSpPr>
          <p:cNvPr id="6" name="TextBox 5"/>
          <p:cNvSpPr txBox="1"/>
          <p:nvPr/>
        </p:nvSpPr>
        <p:spPr>
          <a:xfrm>
            <a:off x="1371600" y="1066800"/>
            <a:ext cx="5452775" cy="461665"/>
          </a:xfrm>
          <a:prstGeom prst="rect">
            <a:avLst/>
          </a:prstGeom>
          <a:noFill/>
        </p:spPr>
        <p:txBody>
          <a:bodyPr wrap="none" rtlCol="0">
            <a:spAutoFit/>
          </a:bodyPr>
          <a:lstStyle/>
          <a:p>
            <a:r>
              <a:rPr lang="en-US" dirty="0" smtClean="0">
                <a:hlinkClick r:id="rId4"/>
              </a:rPr>
              <a:t>http://www.aph.org/ccss/products.html</a:t>
            </a: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nodeType="clickEffect">
                                  <p:stCondLst>
                                    <p:cond delay="0"/>
                                  </p:stCondLst>
                                  <p:iterate type="lt">
                                    <p:tmPct val="10000"/>
                                  </p:iterate>
                                  <p:childTnLst>
                                    <p:animScale>
                                      <p:cBhvr>
                                        <p:cTn id="6" dur="250" autoRev="1" fill="hold">
                                          <p:stCondLst>
                                            <p:cond delay="0"/>
                                          </p:stCondLst>
                                        </p:cTn>
                                        <p:tgtEl>
                                          <p:spTgt spid="10244">
                                            <p:txEl>
                                              <p:pRg st="3" end="3"/>
                                            </p:txEl>
                                          </p:spTgt>
                                        </p:tgtEl>
                                      </p:cBhvr>
                                      <p:to x="80000" y="100000"/>
                                    </p:animScale>
                                    <p:anim by="(#ppt_w*0.10)" calcmode="lin" valueType="num">
                                      <p:cBhvr>
                                        <p:cTn id="7" dur="250" autoRev="1" fill="hold">
                                          <p:stCondLst>
                                            <p:cond delay="0"/>
                                          </p:stCondLst>
                                        </p:cTn>
                                        <p:tgtEl>
                                          <p:spTgt spid="10244">
                                            <p:txEl>
                                              <p:pRg st="3" end="3"/>
                                            </p:txEl>
                                          </p:spTgt>
                                        </p:tgtEl>
                                        <p:attrNameLst>
                                          <p:attrName>ppt_x</p:attrName>
                                        </p:attrNameLst>
                                      </p:cBhvr>
                                    </p:anim>
                                    <p:anim by="(-#ppt_w*0.10)" calcmode="lin" valueType="num">
                                      <p:cBhvr>
                                        <p:cTn id="8" dur="250" autoRev="1" fill="hold">
                                          <p:stCondLst>
                                            <p:cond delay="0"/>
                                          </p:stCondLst>
                                        </p:cTn>
                                        <p:tgtEl>
                                          <p:spTgt spid="10244">
                                            <p:txEl>
                                              <p:pRg st="3" end="3"/>
                                            </p:txEl>
                                          </p:spTgt>
                                        </p:tgtEl>
                                        <p:attrNameLst>
                                          <p:attrName>ppt_y</p:attrName>
                                        </p:attrNameLst>
                                      </p:cBhvr>
                                    </p:anim>
                                    <p:animRot by="-480000">
                                      <p:cBhvr>
                                        <p:cTn id="9" dur="250" autoRev="1" fill="hold">
                                          <p:stCondLst>
                                            <p:cond delay="0"/>
                                          </p:stCondLst>
                                        </p:cTn>
                                        <p:tgtEl>
                                          <p:spTgt spid="10244">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0"/>
            <a:ext cx="9144000" cy="914400"/>
          </a:xfrm>
          <a:gradFill>
            <a:gsLst>
              <a:gs pos="0">
                <a:srgbClr val="939598"/>
              </a:gs>
              <a:gs pos="50000">
                <a:schemeClr val="accent1">
                  <a:tint val="44500"/>
                  <a:satMod val="160000"/>
                </a:schemeClr>
              </a:gs>
              <a:gs pos="100000">
                <a:schemeClr val="accent1">
                  <a:tint val="23500"/>
                  <a:satMod val="160000"/>
                </a:schemeClr>
              </a:gs>
            </a:gsLst>
            <a:lin ang="5400000" scaled="0"/>
          </a:gradFill>
        </p:spPr>
        <p:txBody>
          <a:bodyPr/>
          <a:lstStyle/>
          <a:p>
            <a:pPr eaLnBrk="1" hangingPunct="1">
              <a:defRPr/>
            </a:pPr>
            <a:r>
              <a:rPr lang="en-US" b="1" dirty="0" smtClean="0">
                <a:cs typeface="+mj-cs"/>
              </a:rPr>
              <a:t>Common Core State Standards</a:t>
            </a:r>
          </a:p>
        </p:txBody>
      </p:sp>
      <p:sp>
        <p:nvSpPr>
          <p:cNvPr id="11267" name="Content Placeholder 2"/>
          <p:cNvSpPr>
            <a:spLocks noGrp="1"/>
          </p:cNvSpPr>
          <p:nvPr>
            <p:ph sz="half" idx="1"/>
          </p:nvPr>
        </p:nvSpPr>
        <p:spPr>
          <a:xfrm>
            <a:off x="1066800" y="1981200"/>
            <a:ext cx="7239000" cy="3733800"/>
          </a:xfrm>
        </p:spPr>
        <p:txBody>
          <a:bodyPr/>
          <a:lstStyle/>
          <a:p>
            <a:pPr eaLnBrk="1" hangingPunct="1"/>
            <a:r>
              <a:rPr lang="en-US" sz="3200" dirty="0" smtClean="0"/>
              <a:t>Site lists the CCSS for English and Language Arts and information on where they are addressed in BOP Kindergarten</a:t>
            </a:r>
          </a:p>
          <a:p>
            <a:pPr eaLnBrk="1" hangingPunct="1"/>
            <a:r>
              <a:rPr lang="en-US" sz="3200" dirty="0" smtClean="0"/>
              <a:t>Lesson numbers are listed next to the standard where a particular lesson addresses that standard </a:t>
            </a:r>
          </a:p>
        </p:txBody>
      </p:sp>
      <p:sp>
        <p:nvSpPr>
          <p:cNvPr id="11268" name="TextBox 5"/>
          <p:cNvSpPr txBox="1">
            <a:spLocks noChangeArrowheads="1"/>
          </p:cNvSpPr>
          <p:nvPr/>
        </p:nvSpPr>
        <p:spPr bwMode="auto">
          <a:xfrm>
            <a:off x="914400" y="762000"/>
            <a:ext cx="7954963" cy="1200329"/>
          </a:xfrm>
          <a:prstGeom prst="rect">
            <a:avLst/>
          </a:prstGeom>
          <a:noFill/>
          <a:ln w="9525">
            <a:noFill/>
            <a:miter lim="800000"/>
            <a:headEnd/>
            <a:tailEnd/>
          </a:ln>
        </p:spPr>
        <p:txBody>
          <a:bodyPr>
            <a:spAutoFit/>
          </a:bodyPr>
          <a:lstStyle/>
          <a:p>
            <a:pPr algn="ctr" eaLnBrk="0" hangingPunct="0"/>
            <a:r>
              <a:rPr lang="en-US" sz="3200" dirty="0"/>
              <a:t>Building on Patterns CCSS</a:t>
            </a:r>
          </a:p>
          <a:p>
            <a:pPr algn="ctr" eaLnBrk="0" hangingPunct="0"/>
            <a:r>
              <a:rPr lang="en-US" sz="2000" dirty="0" smtClean="0">
                <a:hlinkClick r:id="rId3"/>
              </a:rPr>
              <a:t>http://www.aph.org/edresearch/BOP-Kindergarten-Common-Core-State-Standards.htm</a:t>
            </a:r>
            <a:r>
              <a:rPr lang="en-US" sz="2000" dirty="0" smtClean="0"/>
              <a:t> </a:t>
            </a:r>
            <a:endParaRPr lang="en-US" sz="2000" dirty="0"/>
          </a:p>
        </p:txBody>
      </p:sp>
      <p:pic>
        <p:nvPicPr>
          <p:cNvPr id="9221" name="Picture 7" descr="BOP.jpg"/>
          <p:cNvPicPr>
            <a:picLocks noChangeAspect="1"/>
          </p:cNvPicPr>
          <p:nvPr/>
        </p:nvPicPr>
        <p:blipFill>
          <a:blip r:embed="rId4" cstate="print"/>
          <a:srcRect r="2350" b="20000"/>
          <a:stretch>
            <a:fillRect/>
          </a:stretch>
        </p:blipFill>
        <p:spPr bwMode="auto">
          <a:xfrm>
            <a:off x="3352800" y="5562600"/>
            <a:ext cx="2720975" cy="103822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b="1" dirty="0" smtClean="0"/>
              <a:t>Building on Patterns Homework</a:t>
            </a:r>
            <a:endParaRPr lang="en-US" b="1" dirty="0"/>
          </a:p>
        </p:txBody>
      </p:sp>
      <p:pic>
        <p:nvPicPr>
          <p:cNvPr id="4" name="Content Placeholder 3" descr="BOP At School.jpg"/>
          <p:cNvPicPr>
            <a:picLocks noGrp="1" noChangeAspect="1"/>
          </p:cNvPicPr>
          <p:nvPr>
            <p:ph idx="1"/>
          </p:nvPr>
        </p:nvPicPr>
        <p:blipFill>
          <a:blip r:embed="rId3" cstate="print"/>
          <a:stretch>
            <a:fillRect/>
          </a:stretch>
        </p:blipFill>
        <p:spPr>
          <a:xfrm>
            <a:off x="3276600" y="3886200"/>
            <a:ext cx="2455397" cy="2343150"/>
          </a:xfrm>
        </p:spPr>
      </p:pic>
      <p:sp>
        <p:nvSpPr>
          <p:cNvPr id="5" name="TextBox 4"/>
          <p:cNvSpPr txBox="1"/>
          <p:nvPr/>
        </p:nvSpPr>
        <p:spPr>
          <a:xfrm>
            <a:off x="381000" y="1295400"/>
            <a:ext cx="8229600" cy="2308324"/>
          </a:xfrm>
          <a:prstGeom prst="rect">
            <a:avLst/>
          </a:prstGeom>
          <a:noFill/>
        </p:spPr>
        <p:txBody>
          <a:bodyPr wrap="square" rtlCol="0">
            <a:spAutoFit/>
          </a:bodyPr>
          <a:lstStyle/>
          <a:p>
            <a:r>
              <a:rPr lang="en-US" dirty="0" smtClean="0"/>
              <a:t>Homework assignments mentioned in the Teacher’ edition available online can be printed and given to the student:</a:t>
            </a:r>
          </a:p>
          <a:p>
            <a:pPr lvl="1" indent="-457200">
              <a:buFont typeface="Arial" pitchFamily="34" charset="0"/>
              <a:buChar char="•"/>
            </a:pPr>
            <a:r>
              <a:rPr lang="en-US" dirty="0" smtClean="0"/>
              <a:t>BOP First Grade: </a:t>
            </a:r>
            <a:r>
              <a:rPr lang="en-US" u="sng" dirty="0" smtClean="0">
                <a:hlinkClick r:id="rId4"/>
              </a:rPr>
              <a:t>http://www.aph.org/edresearch/bophomework.pdf</a:t>
            </a:r>
            <a:endParaRPr lang="en-US" dirty="0" smtClean="0"/>
          </a:p>
          <a:p>
            <a:pPr lvl="1" indent="-457200">
              <a:buFont typeface="Arial" pitchFamily="34" charset="0"/>
              <a:buChar char="•"/>
            </a:pPr>
            <a:r>
              <a:rPr lang="en-US" dirty="0" smtClean="0"/>
              <a:t>BOP Second Grade: </a:t>
            </a:r>
            <a:r>
              <a:rPr lang="en-US" u="sng" dirty="0" smtClean="0">
                <a:hlinkClick r:id="rId5"/>
              </a:rPr>
              <a:t>http://www.aph.org/edresearch/bop2homework.pdf</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7550"/>
          </a:xfrm>
          <a:gradFill>
            <a:gsLst>
              <a:gs pos="0">
                <a:srgbClr val="939598"/>
              </a:gs>
              <a:gs pos="50000">
                <a:schemeClr val="accent1">
                  <a:tint val="44500"/>
                  <a:satMod val="160000"/>
                </a:schemeClr>
              </a:gs>
              <a:gs pos="100000">
                <a:schemeClr val="accent1">
                  <a:tint val="23500"/>
                  <a:satMod val="160000"/>
                </a:schemeClr>
              </a:gs>
            </a:gsLst>
            <a:lin ang="5400000" scaled="0"/>
          </a:gradFill>
        </p:spPr>
        <p:txBody>
          <a:bodyPr/>
          <a:lstStyle/>
          <a:p>
            <a:pPr algn="ctr">
              <a:defRPr/>
            </a:pPr>
            <a:r>
              <a:rPr lang="en-US" sz="4400" dirty="0" smtClean="0">
                <a:cs typeface="+mj-cs"/>
              </a:rPr>
              <a:t>EBT Database</a:t>
            </a:r>
            <a:endParaRPr lang="en-US" sz="4400" dirty="0">
              <a:cs typeface="+mj-cs"/>
            </a:endParaRPr>
          </a:p>
        </p:txBody>
      </p:sp>
      <p:sp>
        <p:nvSpPr>
          <p:cNvPr id="12291" name="Text Placeholder 3"/>
          <p:cNvSpPr>
            <a:spLocks noGrp="1"/>
          </p:cNvSpPr>
          <p:nvPr>
            <p:ph type="body" sz="half" idx="2"/>
          </p:nvPr>
        </p:nvSpPr>
        <p:spPr>
          <a:xfrm>
            <a:off x="3124200" y="685800"/>
            <a:ext cx="3048000" cy="381000"/>
          </a:xfrm>
        </p:spPr>
        <p:txBody>
          <a:bodyPr/>
          <a:lstStyle/>
          <a:p>
            <a:r>
              <a:rPr lang="en-US" sz="2000" dirty="0" smtClean="0">
                <a:hlinkClick r:id="rId3"/>
              </a:rPr>
              <a:t>http://tech.aph.org/ebt/</a:t>
            </a:r>
            <a:r>
              <a:rPr lang="en-US" sz="2000" dirty="0" smtClean="0"/>
              <a:t> </a:t>
            </a:r>
          </a:p>
        </p:txBody>
      </p:sp>
      <p:pic>
        <p:nvPicPr>
          <p:cNvPr id="10244" name="Picture 4"/>
          <p:cNvPicPr>
            <a:picLocks noChangeAspect="1" noChangeArrowheads="1"/>
          </p:cNvPicPr>
          <p:nvPr/>
        </p:nvPicPr>
        <p:blipFill>
          <a:blip r:embed="rId4" cstate="print">
            <a:lum bright="-30000" contrast="30000"/>
          </a:blip>
          <a:srcRect t="24010" r="9219" b="4408"/>
          <a:stretch>
            <a:fillRect/>
          </a:stretch>
        </p:blipFill>
        <p:spPr bwMode="auto">
          <a:xfrm>
            <a:off x="609600" y="1219200"/>
            <a:ext cx="8001000" cy="2654300"/>
          </a:xfrm>
          <a:prstGeom prst="rect">
            <a:avLst/>
          </a:prstGeom>
          <a:ln>
            <a:noFill/>
          </a:ln>
          <a:effectLst>
            <a:outerShdw blurRad="190500" algn="tl" rotWithShape="0">
              <a:srgbClr val="000000">
                <a:alpha val="70000"/>
              </a:srgbClr>
            </a:outerShdw>
          </a:effectLst>
        </p:spPr>
      </p:pic>
      <p:sp>
        <p:nvSpPr>
          <p:cNvPr id="12293" name="TextBox 6"/>
          <p:cNvSpPr txBox="1">
            <a:spLocks noChangeArrowheads="1"/>
          </p:cNvSpPr>
          <p:nvPr/>
        </p:nvSpPr>
        <p:spPr bwMode="auto">
          <a:xfrm>
            <a:off x="609600" y="4114800"/>
            <a:ext cx="8153400" cy="2308225"/>
          </a:xfrm>
          <a:prstGeom prst="rect">
            <a:avLst/>
          </a:prstGeom>
          <a:noFill/>
          <a:ln w="9525">
            <a:noFill/>
            <a:miter lim="800000"/>
            <a:headEnd/>
            <a:tailEnd/>
          </a:ln>
        </p:spPr>
        <p:txBody>
          <a:bodyPr>
            <a:spAutoFit/>
          </a:bodyPr>
          <a:lstStyle/>
          <a:p>
            <a:pPr marL="457200" indent="-457200" eaLnBrk="0" hangingPunct="0">
              <a:buFont typeface="Arial" pitchFamily="34" charset="0"/>
              <a:buChar char="•"/>
            </a:pPr>
            <a:r>
              <a:rPr lang="en-US" dirty="0"/>
              <a:t>Record information on braille students &amp; the EBT books read</a:t>
            </a:r>
          </a:p>
          <a:p>
            <a:pPr marL="457200" indent="-457200" eaLnBrk="0" hangingPunct="0">
              <a:buFont typeface="Arial" pitchFamily="34" charset="0"/>
              <a:buChar char="•"/>
            </a:pPr>
            <a:r>
              <a:rPr lang="en-US" dirty="0"/>
              <a:t>Contractions:  189  contractions, punctuation and composition signs  learned by the student</a:t>
            </a:r>
          </a:p>
          <a:p>
            <a:pPr marL="457200" indent="-457200" eaLnBrk="0" hangingPunct="0">
              <a:buFont typeface="Arial" pitchFamily="34" charset="0"/>
              <a:buChar char="•"/>
            </a:pPr>
            <a:r>
              <a:rPr lang="en-US" dirty="0"/>
              <a:t>Select books that contain specific contractions, support a BOP Unit, or ECC topic</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9144000" cy="838200"/>
          </a:xfrm>
          <a:gradFill>
            <a:gsLst>
              <a:gs pos="0">
                <a:srgbClr val="939598"/>
              </a:gs>
              <a:gs pos="50000">
                <a:schemeClr val="accent1">
                  <a:tint val="44500"/>
                  <a:satMod val="160000"/>
                </a:schemeClr>
              </a:gs>
              <a:gs pos="100000">
                <a:schemeClr val="accent1">
                  <a:tint val="23500"/>
                  <a:satMod val="160000"/>
                </a:schemeClr>
              </a:gs>
            </a:gsLst>
            <a:lin ang="5400000" scaled="0"/>
          </a:gradFill>
        </p:spPr>
        <p:txBody>
          <a:bodyPr/>
          <a:lstStyle/>
          <a:p>
            <a:pPr eaLnBrk="1" hangingPunct="1">
              <a:defRPr/>
            </a:pPr>
            <a:r>
              <a:rPr lang="en-US" b="1" dirty="0" smtClean="0">
                <a:cs typeface="+mj-cs"/>
              </a:rPr>
              <a:t>Tactile Graphics</a:t>
            </a:r>
          </a:p>
        </p:txBody>
      </p:sp>
      <p:sp>
        <p:nvSpPr>
          <p:cNvPr id="13315" name="Content Placeholder 2"/>
          <p:cNvSpPr>
            <a:spLocks noGrp="1"/>
          </p:cNvSpPr>
          <p:nvPr>
            <p:ph idx="1"/>
          </p:nvPr>
        </p:nvSpPr>
        <p:spPr>
          <a:xfrm>
            <a:off x="228600" y="838200"/>
            <a:ext cx="8915400" cy="1600200"/>
          </a:xfrm>
        </p:spPr>
        <p:txBody>
          <a:bodyPr/>
          <a:lstStyle/>
          <a:p>
            <a:pPr eaLnBrk="1" hangingPunct="1"/>
            <a:r>
              <a:rPr lang="en-US" dirty="0" smtClean="0"/>
              <a:t>BANA Tactile Graphics Guidelines online (BANA website) and in print from APH</a:t>
            </a:r>
          </a:p>
          <a:p>
            <a:pPr eaLnBrk="1" hangingPunct="1"/>
            <a:r>
              <a:rPr lang="en-US" dirty="0" smtClean="0"/>
              <a:t>Tactile Graphics Image Library</a:t>
            </a:r>
          </a:p>
          <a:p>
            <a:pPr eaLnBrk="1" hangingPunct="1">
              <a:buFontTx/>
              <a:buNone/>
            </a:pPr>
            <a:endParaRPr lang="en-US" sz="1800" dirty="0" smtClean="0"/>
          </a:p>
        </p:txBody>
      </p:sp>
      <p:pic>
        <p:nvPicPr>
          <p:cNvPr id="11268" name="Picture 2" descr="Screenshot of the new APH Tactile Graphic Image Library site"/>
          <p:cNvPicPr>
            <a:picLocks noChangeAspect="1" noChangeArrowheads="1"/>
          </p:cNvPicPr>
          <p:nvPr/>
        </p:nvPicPr>
        <p:blipFill>
          <a:blip r:embed="rId3" cstate="print"/>
          <a:srcRect/>
          <a:stretch>
            <a:fillRect/>
          </a:stretch>
        </p:blipFill>
        <p:spPr bwMode="auto">
          <a:xfrm>
            <a:off x="2209800" y="2514600"/>
            <a:ext cx="3886200" cy="2682875"/>
          </a:xfrm>
          <a:prstGeom prst="rect">
            <a:avLst/>
          </a:prstGeom>
          <a:ln>
            <a:noFill/>
          </a:ln>
          <a:effectLst>
            <a:outerShdw blurRad="190500" algn="tl" rotWithShape="0">
              <a:srgbClr val="000000">
                <a:alpha val="70000"/>
              </a:srgbClr>
            </a:outerShdw>
          </a:effectLst>
        </p:spPr>
      </p:pic>
      <p:sp>
        <p:nvSpPr>
          <p:cNvPr id="13317" name="TextBox 5"/>
          <p:cNvSpPr txBox="1">
            <a:spLocks noChangeArrowheads="1"/>
          </p:cNvSpPr>
          <p:nvPr/>
        </p:nvSpPr>
        <p:spPr bwMode="auto">
          <a:xfrm>
            <a:off x="381000" y="5181600"/>
            <a:ext cx="8153400" cy="1446213"/>
          </a:xfrm>
          <a:prstGeom prst="rect">
            <a:avLst/>
          </a:prstGeom>
          <a:noFill/>
          <a:ln w="9525">
            <a:noFill/>
            <a:miter lim="800000"/>
            <a:headEnd/>
            <a:tailEnd/>
          </a:ln>
        </p:spPr>
        <p:txBody>
          <a:bodyPr>
            <a:spAutoFit/>
          </a:bodyPr>
          <a:lstStyle/>
          <a:p>
            <a:pPr algn="ctr"/>
            <a:r>
              <a:rPr lang="en-US" sz="2800"/>
              <a:t>Webinar  </a:t>
            </a:r>
          </a:p>
          <a:p>
            <a:r>
              <a:rPr lang="en-US" sz="2000"/>
              <a:t>“Braille Transcriber &amp; Teacher Training - Tactile Graphic Image Library + Graphic Freeware = Meaningful Cost-Efficient Graphics” by Anthony Slowinski  </a:t>
            </a:r>
            <a:r>
              <a:rPr lang="en-US" sz="2000">
                <a:hlinkClick r:id="rId4"/>
              </a:rPr>
              <a:t>www.aph.org/training/aslowinski/</a:t>
            </a:r>
            <a:r>
              <a:rPr lang="en-US" sz="2000"/>
              <a:t> </a:t>
            </a:r>
          </a:p>
        </p:txBody>
      </p:sp>
      <p:sp>
        <p:nvSpPr>
          <p:cNvPr id="8" name="TextBox 7"/>
          <p:cNvSpPr txBox="1"/>
          <p:nvPr/>
        </p:nvSpPr>
        <p:spPr>
          <a:xfrm>
            <a:off x="3048000" y="4572000"/>
            <a:ext cx="2136775" cy="400050"/>
          </a:xfrm>
          <a:prstGeom prst="rect">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a:spAutoFit/>
          </a:bodyPr>
          <a:lstStyle/>
          <a:p>
            <a:pPr>
              <a:defRPr/>
            </a:pPr>
            <a:r>
              <a:rPr lang="en-US" sz="2000" dirty="0">
                <a:hlinkClick r:id="rId5"/>
              </a:rPr>
              <a:t>www.aph.org/tgil</a:t>
            </a:r>
            <a:r>
              <a:rPr lang="en-US" sz="2000" dirty="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0"/>
            <a:ext cx="9144000" cy="1143000"/>
          </a:xfrm>
          <a:gradFill>
            <a:gsLst>
              <a:gs pos="0">
                <a:srgbClr val="939598"/>
              </a:gs>
              <a:gs pos="50000">
                <a:schemeClr val="accent1">
                  <a:tint val="44500"/>
                  <a:satMod val="160000"/>
                </a:schemeClr>
              </a:gs>
              <a:gs pos="100000">
                <a:schemeClr val="accent1">
                  <a:tint val="23500"/>
                  <a:satMod val="160000"/>
                </a:schemeClr>
              </a:gs>
            </a:gsLst>
            <a:lin ang="5400000" scaled="0"/>
          </a:gradFill>
        </p:spPr>
        <p:txBody>
          <a:bodyPr/>
          <a:lstStyle/>
          <a:p>
            <a:pPr eaLnBrk="1" hangingPunct="1">
              <a:defRPr/>
            </a:pPr>
            <a:r>
              <a:rPr lang="en-US" b="1" dirty="0" smtClean="0">
                <a:cs typeface="+mj-cs"/>
              </a:rPr>
              <a:t>APH Tactile Graphics TV</a:t>
            </a:r>
          </a:p>
        </p:txBody>
      </p:sp>
      <p:sp>
        <p:nvSpPr>
          <p:cNvPr id="14339" name="Content Placeholder 2"/>
          <p:cNvSpPr>
            <a:spLocks noGrp="1"/>
          </p:cNvSpPr>
          <p:nvPr>
            <p:ph idx="1"/>
          </p:nvPr>
        </p:nvSpPr>
        <p:spPr>
          <a:xfrm>
            <a:off x="457200" y="1066800"/>
            <a:ext cx="8382000" cy="5334000"/>
          </a:xfrm>
        </p:spPr>
        <p:txBody>
          <a:bodyPr/>
          <a:lstStyle/>
          <a:p>
            <a:pPr algn="ctr" eaLnBrk="1" hangingPunct="1">
              <a:buFontTx/>
              <a:buNone/>
            </a:pPr>
            <a:r>
              <a:rPr lang="en-US" dirty="0" smtClean="0">
                <a:hlinkClick r:id="rId3"/>
              </a:rPr>
              <a:t>www.aph.org/tgtv</a:t>
            </a:r>
            <a:r>
              <a:rPr lang="en-US" dirty="0" smtClean="0"/>
              <a:t> </a:t>
            </a:r>
          </a:p>
          <a:p>
            <a:pPr eaLnBrk="1" hangingPunct="1"/>
            <a:r>
              <a:rPr lang="en-US" dirty="0" smtClean="0"/>
              <a:t> A series of online videos devoted to tactile graphic design </a:t>
            </a:r>
            <a:r>
              <a:rPr lang="en-US" sz="2800" dirty="0" smtClean="0"/>
              <a:t>(3 episodes currently available)</a:t>
            </a:r>
            <a:endParaRPr lang="en-US" dirty="0" smtClean="0"/>
          </a:p>
          <a:p>
            <a:pPr eaLnBrk="1" hangingPunct="1"/>
            <a:r>
              <a:rPr lang="en-US" dirty="0" smtClean="0"/>
              <a:t>Each episode will address one or two aspects of the design process involved in adapting a print graphic into a readable tactile image</a:t>
            </a:r>
          </a:p>
          <a:p>
            <a:pPr eaLnBrk="1" hangingPunct="1"/>
            <a:r>
              <a:rPr lang="en-US" dirty="0" smtClean="0"/>
              <a:t> Emphasis is on the way to think about tactile adaptation rather than the “do’s and don’ts”</a:t>
            </a:r>
          </a:p>
        </p:txBody>
      </p:sp>
      <p:pic>
        <p:nvPicPr>
          <p:cNvPr id="14340" name="Picture 5" descr="C:\Users\Owner\AppData\Local\Microsoft\Windows\Temporary Internet Files\Low\Content.IE5\XHDMKLE3\MC900432649[1].PNG"/>
          <p:cNvPicPr>
            <a:picLocks noChangeAspect="1" noChangeArrowheads="1"/>
          </p:cNvPicPr>
          <p:nvPr/>
        </p:nvPicPr>
        <p:blipFill>
          <a:blip r:embed="rId4" cstate="print"/>
          <a:srcRect/>
          <a:stretch>
            <a:fillRect/>
          </a:stretch>
        </p:blipFill>
        <p:spPr bwMode="auto">
          <a:xfrm>
            <a:off x="3886200" y="5410200"/>
            <a:ext cx="1714500" cy="171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533400" y="3429000"/>
            <a:ext cx="7772400" cy="2590800"/>
          </a:xfrm>
        </p:spPr>
        <p:txBody>
          <a:bodyPr/>
          <a:lstStyle/>
          <a:p>
            <a:r>
              <a:rPr lang="en-US" dirty="0" smtClean="0"/>
              <a:t>The Quick Tips Video Series will include very short videos, each of which focuses on a particular tip to help make your work a little easier!</a:t>
            </a:r>
          </a:p>
          <a:p>
            <a:r>
              <a:rPr lang="en-US" dirty="0" smtClean="0"/>
              <a:t>New tip added each week </a:t>
            </a:r>
            <a:r>
              <a:rPr lang="en-US" sz="2400" dirty="0" smtClean="0"/>
              <a:t>(17 as of 10/28)</a:t>
            </a:r>
            <a:endParaRPr lang="en-US" dirty="0" smtClean="0"/>
          </a:p>
          <a:p>
            <a:pPr>
              <a:buFontTx/>
              <a:buNone/>
            </a:pPr>
            <a:endParaRPr lang="en-US" dirty="0" smtClean="0"/>
          </a:p>
        </p:txBody>
      </p:sp>
      <p:pic>
        <p:nvPicPr>
          <p:cNvPr id="15363" name="Picture 2" descr="http://www.aph.org/graphics/QuickTipsLogo.gif"/>
          <p:cNvPicPr>
            <a:picLocks noChangeAspect="1" noChangeArrowheads="1"/>
          </p:cNvPicPr>
          <p:nvPr/>
        </p:nvPicPr>
        <p:blipFill>
          <a:blip r:embed="rId3" cstate="print"/>
          <a:srcRect/>
          <a:stretch>
            <a:fillRect/>
          </a:stretch>
        </p:blipFill>
        <p:spPr bwMode="auto">
          <a:xfrm>
            <a:off x="2743200" y="0"/>
            <a:ext cx="3771900" cy="3086100"/>
          </a:xfrm>
          <a:prstGeom prst="rect">
            <a:avLst/>
          </a:prstGeom>
          <a:noFill/>
          <a:ln w="9525">
            <a:noFill/>
            <a:miter lim="800000"/>
            <a:headEnd/>
            <a:tailEnd/>
          </a:ln>
        </p:spPr>
      </p:pic>
      <p:sp>
        <p:nvSpPr>
          <p:cNvPr id="15364" name="TextBox 4"/>
          <p:cNvSpPr txBox="1">
            <a:spLocks noChangeArrowheads="1"/>
          </p:cNvSpPr>
          <p:nvPr/>
        </p:nvSpPr>
        <p:spPr bwMode="auto">
          <a:xfrm>
            <a:off x="2057400" y="6172200"/>
            <a:ext cx="4291013" cy="461963"/>
          </a:xfrm>
          <a:prstGeom prst="rect">
            <a:avLst/>
          </a:prstGeom>
          <a:noFill/>
          <a:ln w="9525">
            <a:noFill/>
            <a:miter lim="800000"/>
            <a:headEnd/>
            <a:tailEnd/>
          </a:ln>
        </p:spPr>
        <p:txBody>
          <a:bodyPr wrap="none">
            <a:spAutoFit/>
          </a:bodyPr>
          <a:lstStyle/>
          <a:p>
            <a:r>
              <a:rPr lang="en-US" dirty="0">
                <a:hlinkClick r:id="rId4"/>
              </a:rPr>
              <a:t>http://www.aph.org/quick-tips/</a:t>
            </a:r>
            <a:r>
              <a:rPr lang="en-US" dirty="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0"/>
            <a:ext cx="9144000" cy="762000"/>
          </a:xfrm>
        </p:spPr>
        <p:txBody>
          <a:bodyPr/>
          <a:lstStyle/>
          <a:p>
            <a:r>
              <a:rPr lang="en-US" sz="4000" b="1" smtClean="0"/>
              <a:t>APHont™: A Font for Low Vision</a:t>
            </a:r>
            <a:endParaRPr lang="en-US" b="1" smtClean="0"/>
          </a:p>
        </p:txBody>
      </p:sp>
      <p:sp>
        <p:nvSpPr>
          <p:cNvPr id="16387" name="Content Placeholder 5"/>
          <p:cNvSpPr>
            <a:spLocks noGrp="1"/>
          </p:cNvSpPr>
          <p:nvPr>
            <p:ph sz="half" idx="1"/>
          </p:nvPr>
        </p:nvSpPr>
        <p:spPr>
          <a:xfrm>
            <a:off x="228600" y="1219200"/>
            <a:ext cx="4648200" cy="5257800"/>
          </a:xfrm>
        </p:spPr>
        <p:txBody>
          <a:bodyPr/>
          <a:lstStyle/>
          <a:p>
            <a:r>
              <a:rPr lang="en-US" sz="2200" smtClean="0"/>
              <a:t>APHont™ (pronounced Ay'-font) </a:t>
            </a:r>
          </a:p>
          <a:p>
            <a:r>
              <a:rPr lang="en-US" sz="2200" smtClean="0"/>
              <a:t>APHont embodies characteristics that enhance reading speed, comprehension, and comfort for large print users</a:t>
            </a:r>
          </a:p>
          <a:p>
            <a:pPr lvl="1"/>
            <a:r>
              <a:rPr lang="en-US" sz="1800" smtClean="0"/>
              <a:t>More even spacing between letters</a:t>
            </a:r>
          </a:p>
          <a:p>
            <a:pPr lvl="1"/>
            <a:r>
              <a:rPr lang="en-US" sz="1800" smtClean="0"/>
              <a:t>No serifs</a:t>
            </a:r>
          </a:p>
          <a:p>
            <a:pPr lvl="1"/>
            <a:r>
              <a:rPr lang="en-US" sz="1800" smtClean="0"/>
              <a:t>Wider letters</a:t>
            </a:r>
          </a:p>
          <a:p>
            <a:pPr lvl="1"/>
            <a:r>
              <a:rPr lang="en-US" sz="1800" smtClean="0"/>
              <a:t>No crossbars, etc. </a:t>
            </a:r>
          </a:p>
          <a:p>
            <a:r>
              <a:rPr lang="en-US" sz="2200" smtClean="0"/>
              <a:t>The APHont Suite consists of Regular, Bold, Italic, and Italic Bold.</a:t>
            </a:r>
          </a:p>
          <a:p>
            <a:r>
              <a:rPr lang="en-US" sz="2200" i="1" smtClean="0"/>
              <a:t>You must certify use for or by a person with a visual impairment before downloading</a:t>
            </a:r>
            <a:endParaRPr lang="en-US" sz="2200" smtClean="0"/>
          </a:p>
          <a:p>
            <a:endParaRPr lang="en-US" smtClean="0"/>
          </a:p>
        </p:txBody>
      </p:sp>
      <p:pic>
        <p:nvPicPr>
          <p:cNvPr id="43010" name="Picture 2" descr="Sample of APHont"/>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5029200" y="1371600"/>
            <a:ext cx="3911600" cy="469392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6389" name="TextBox 7"/>
          <p:cNvSpPr txBox="1">
            <a:spLocks noChangeArrowheads="1"/>
          </p:cNvSpPr>
          <p:nvPr/>
        </p:nvSpPr>
        <p:spPr bwMode="auto">
          <a:xfrm>
            <a:off x="1752600" y="685800"/>
            <a:ext cx="5610225" cy="461963"/>
          </a:xfrm>
          <a:prstGeom prst="rect">
            <a:avLst/>
          </a:prstGeom>
          <a:noFill/>
          <a:ln w="9525">
            <a:noFill/>
            <a:miter lim="800000"/>
            <a:headEnd/>
            <a:tailEnd/>
          </a:ln>
        </p:spPr>
        <p:txBody>
          <a:bodyPr wrap="none">
            <a:spAutoFit/>
          </a:bodyPr>
          <a:lstStyle/>
          <a:p>
            <a:r>
              <a:rPr lang="en-US" i="1"/>
              <a:t>Free Font Download for Qualified Users</a:t>
            </a:r>
          </a:p>
        </p:txBody>
      </p:sp>
      <p:sp>
        <p:nvSpPr>
          <p:cNvPr id="16390" name="TextBox 5"/>
          <p:cNvSpPr txBox="1">
            <a:spLocks noChangeArrowheads="1"/>
          </p:cNvSpPr>
          <p:nvPr/>
        </p:nvSpPr>
        <p:spPr bwMode="auto">
          <a:xfrm>
            <a:off x="5029200" y="6096000"/>
            <a:ext cx="3941763" cy="369888"/>
          </a:xfrm>
          <a:prstGeom prst="rect">
            <a:avLst/>
          </a:prstGeom>
          <a:noFill/>
          <a:ln w="9525">
            <a:noFill/>
            <a:miter lim="800000"/>
            <a:headEnd/>
            <a:tailEnd/>
          </a:ln>
        </p:spPr>
        <p:txBody>
          <a:bodyPr wrap="none">
            <a:spAutoFit/>
          </a:bodyPr>
          <a:lstStyle/>
          <a:p>
            <a:r>
              <a:rPr lang="en-US" sz="1800" dirty="0">
                <a:hlinkClick r:id="rId4"/>
              </a:rPr>
              <a:t>http://www.aph.org/products/aphont/</a:t>
            </a:r>
            <a:r>
              <a:rPr lang="en-US" sz="1800" dirty="0"/>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9144000" cy="990600"/>
          </a:xfrm>
        </p:spPr>
        <p:txBody>
          <a:bodyPr/>
          <a:lstStyle/>
          <a:p>
            <a:pPr algn="r"/>
            <a:r>
              <a:rPr lang="en-US" sz="4000" smtClean="0"/>
              <a:t>Large Print Texts for eReaders  </a:t>
            </a:r>
          </a:p>
        </p:txBody>
      </p:sp>
      <p:pic>
        <p:nvPicPr>
          <p:cNvPr id="3" name="Picture 2" descr="Accessible Textbooks Department"/>
          <p:cNvPicPr>
            <a:picLocks noChangeAspect="1" noChangeArrowheads="1"/>
          </p:cNvPicPr>
          <p:nvPr/>
        </p:nvPicPr>
        <p:blipFill>
          <a:blip r:embed="rId3" cstate="print"/>
          <a:srcRect/>
          <a:stretch>
            <a:fillRect/>
          </a:stretch>
        </p:blipFill>
        <p:spPr bwMode="auto">
          <a:xfrm>
            <a:off x="533400" y="0"/>
            <a:ext cx="1447800" cy="96520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
        <p:nvSpPr>
          <p:cNvPr id="4" name="Content Placeholder 2"/>
          <p:cNvSpPr txBox="1">
            <a:spLocks/>
          </p:cNvSpPr>
          <p:nvPr/>
        </p:nvSpPr>
        <p:spPr>
          <a:xfrm>
            <a:off x="0" y="1143000"/>
            <a:ext cx="5943600" cy="5486400"/>
          </a:xfrm>
          <a:prstGeom prst="rect">
            <a:avLst/>
          </a:prstGeom>
        </p:spPr>
        <p:txBody>
          <a:bodyPr/>
          <a:lstStyle/>
          <a:p>
            <a:pPr marL="342900" indent="-342900" eaLnBrk="0" hangingPunct="0">
              <a:spcBef>
                <a:spcPct val="20000"/>
              </a:spcBef>
              <a:buFontTx/>
              <a:buChar char="•"/>
              <a:defRPr/>
            </a:pPr>
            <a:r>
              <a:rPr lang="en-US" dirty="0"/>
              <a:t>Complete content of the original print edition, formatted for improved accessibility using APH’s proprietary in-house process. </a:t>
            </a:r>
          </a:p>
          <a:p>
            <a:pPr marL="342900" indent="-342900" eaLnBrk="0" hangingPunct="0">
              <a:spcBef>
                <a:spcPct val="20000"/>
              </a:spcBef>
              <a:buFontTx/>
              <a:buChar char="•"/>
              <a:defRPr/>
            </a:pPr>
            <a:r>
              <a:rPr lang="en-US" dirty="0"/>
              <a:t>Minimum 18-pt. font, enlarged images</a:t>
            </a:r>
          </a:p>
          <a:p>
            <a:pPr marL="342900" indent="-342900" eaLnBrk="0" hangingPunct="0">
              <a:spcBef>
                <a:spcPct val="20000"/>
              </a:spcBef>
              <a:buFontTx/>
              <a:buChar char="•"/>
              <a:defRPr/>
            </a:pPr>
            <a:r>
              <a:rPr lang="en-US" dirty="0"/>
              <a:t>A color palette designed for accessibility and clarity</a:t>
            </a:r>
          </a:p>
          <a:p>
            <a:pPr marL="342900" indent="-342900" eaLnBrk="0" hangingPunct="0">
              <a:spcBef>
                <a:spcPct val="20000"/>
              </a:spcBef>
              <a:buFontTx/>
              <a:buChar char="•"/>
              <a:defRPr/>
            </a:pPr>
            <a:r>
              <a:rPr lang="en-US" kern="0" dirty="0">
                <a:latin typeface="+mn-lt"/>
                <a:ea typeface="+mn-ea"/>
              </a:rPr>
              <a:t>Only available if the LP has been created using the ATIC Special Enlargement process</a:t>
            </a:r>
          </a:p>
          <a:p>
            <a:pPr marL="342900" indent="-342900" eaLnBrk="0" hangingPunct="0">
              <a:spcBef>
                <a:spcPct val="20000"/>
              </a:spcBef>
              <a:buFontTx/>
              <a:buChar char="•"/>
              <a:defRPr/>
            </a:pPr>
            <a:r>
              <a:rPr lang="en-US" kern="0" dirty="0">
                <a:latin typeface="+mn-lt"/>
                <a:ea typeface="+mn-ea"/>
              </a:rPr>
              <a:t>High quality with graphics correctly embedded</a:t>
            </a:r>
          </a:p>
          <a:p>
            <a:pPr marL="342900" indent="-342900" eaLnBrk="0" hangingPunct="0">
              <a:spcBef>
                <a:spcPct val="20000"/>
              </a:spcBef>
              <a:buFontTx/>
              <a:buChar char="•"/>
              <a:defRPr/>
            </a:pPr>
            <a:r>
              <a:rPr lang="en-US" kern="0" dirty="0">
                <a:latin typeface="+mn-lt"/>
                <a:ea typeface="+mn-ea"/>
              </a:rPr>
              <a:t>For use on an </a:t>
            </a:r>
            <a:r>
              <a:rPr lang="en-US" kern="0" dirty="0" err="1">
                <a:latin typeface="+mn-lt"/>
                <a:ea typeface="+mn-ea"/>
              </a:rPr>
              <a:t>eReader</a:t>
            </a:r>
            <a:r>
              <a:rPr lang="en-US" kern="0" dirty="0">
                <a:latin typeface="+mn-lt"/>
                <a:ea typeface="+mn-ea"/>
              </a:rPr>
              <a:t> only – e-book cannot be printed</a:t>
            </a:r>
          </a:p>
        </p:txBody>
      </p:sp>
      <p:pic>
        <p:nvPicPr>
          <p:cNvPr id="17413" name="Picture 2" descr="http://www.aph.org/photos/Large_Print_Book_iPad_Electromagnetsim.jpg"/>
          <p:cNvPicPr>
            <a:picLocks noChangeAspect="1" noChangeArrowheads="1"/>
          </p:cNvPicPr>
          <p:nvPr/>
        </p:nvPicPr>
        <p:blipFill>
          <a:blip r:embed="rId4" cstate="print"/>
          <a:srcRect/>
          <a:stretch>
            <a:fillRect/>
          </a:stretch>
        </p:blipFill>
        <p:spPr bwMode="auto">
          <a:xfrm>
            <a:off x="6553200" y="3048000"/>
            <a:ext cx="2286000" cy="2384425"/>
          </a:xfrm>
          <a:prstGeom prst="rect">
            <a:avLst/>
          </a:prstGeom>
          <a:noFill/>
          <a:ln w="9525">
            <a:noFill/>
            <a:miter lim="800000"/>
            <a:headEnd/>
            <a:tailEnd/>
          </a:ln>
        </p:spPr>
      </p:pic>
      <p:pic>
        <p:nvPicPr>
          <p:cNvPr id="17414" name="Picture 4" descr="http://www.aph.org/photos/Large_Print_Book_and_iPad_Fly_Page.jpg"/>
          <p:cNvPicPr>
            <a:picLocks noChangeAspect="1" noChangeArrowheads="1"/>
          </p:cNvPicPr>
          <p:nvPr/>
        </p:nvPicPr>
        <p:blipFill>
          <a:blip r:embed="rId5" cstate="print"/>
          <a:srcRect/>
          <a:stretch>
            <a:fillRect/>
          </a:stretch>
        </p:blipFill>
        <p:spPr bwMode="auto">
          <a:xfrm>
            <a:off x="6248400" y="1066800"/>
            <a:ext cx="2743200" cy="1901825"/>
          </a:xfrm>
          <a:prstGeom prst="rect">
            <a:avLst/>
          </a:prstGeom>
          <a:noFill/>
          <a:ln w="9525">
            <a:noFill/>
            <a:miter lim="800000"/>
            <a:headEnd/>
            <a:tailEnd/>
          </a:ln>
        </p:spPr>
      </p:pic>
      <p:sp>
        <p:nvSpPr>
          <p:cNvPr id="17415" name="TextBox 6"/>
          <p:cNvSpPr txBox="1">
            <a:spLocks noChangeArrowheads="1"/>
          </p:cNvSpPr>
          <p:nvPr/>
        </p:nvSpPr>
        <p:spPr bwMode="auto">
          <a:xfrm>
            <a:off x="6172200" y="5715000"/>
            <a:ext cx="2971800" cy="646113"/>
          </a:xfrm>
          <a:prstGeom prst="rect">
            <a:avLst/>
          </a:prstGeom>
          <a:noFill/>
          <a:ln w="9525">
            <a:noFill/>
            <a:miter lim="800000"/>
            <a:headEnd/>
            <a:tailEnd/>
          </a:ln>
        </p:spPr>
        <p:txBody>
          <a:bodyPr>
            <a:spAutoFit/>
          </a:bodyPr>
          <a:lstStyle/>
          <a:p>
            <a:pPr algn="ctr"/>
            <a:r>
              <a:rPr lang="en-US" sz="1800"/>
              <a:t>Drop Box Account necessary for transmission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304800" y="1828800"/>
            <a:ext cx="8534400" cy="4648200"/>
          </a:xfrm>
        </p:spPr>
        <p:txBody>
          <a:bodyPr/>
          <a:lstStyle/>
          <a:p>
            <a:r>
              <a:rPr lang="en-US" sz="2600" dirty="0" smtClean="0"/>
              <a:t>Transcribers may be interested in the “</a:t>
            </a:r>
            <a:r>
              <a:rPr lang="en-US" sz="2600" i="1" dirty="0" smtClean="0"/>
              <a:t>APH Braille Transcription Specifications</a:t>
            </a:r>
            <a:r>
              <a:rPr lang="en-US" sz="2600" dirty="0" smtClean="0"/>
              <a:t>”</a:t>
            </a:r>
          </a:p>
          <a:p>
            <a:r>
              <a:rPr lang="en-US" sz="2600" dirty="0" smtClean="0"/>
              <a:t>Designed to transcribe braille textbooks with the highest quality and most useful methods for blind students.</a:t>
            </a:r>
          </a:p>
          <a:p>
            <a:r>
              <a:rPr lang="en-US" sz="2600" dirty="0" smtClean="0"/>
              <a:t>APH encourages all transcribers to use these specifications for transcribing braille textbooks. APH staff is available to answer questions about the specifications, whenever you have them. Please see the listing of contacts at the end of this document.</a:t>
            </a:r>
          </a:p>
          <a:p>
            <a:pPr algn="ctr">
              <a:buFontTx/>
              <a:buNone/>
            </a:pPr>
            <a:r>
              <a:rPr lang="en-US" sz="2000" dirty="0" smtClean="0">
                <a:hlinkClick r:id="rId3"/>
              </a:rPr>
              <a:t>http://www.aph.org/atic/atic_transspecs.html</a:t>
            </a:r>
            <a:r>
              <a:rPr lang="en-US" sz="2000" dirty="0" smtClean="0"/>
              <a:t> </a:t>
            </a:r>
          </a:p>
        </p:txBody>
      </p:sp>
      <p:pic>
        <p:nvPicPr>
          <p:cNvPr id="13315" name="Picture 2" descr="Accessible Textbooks Department"/>
          <p:cNvPicPr>
            <a:picLocks noChangeAspect="1" noChangeArrowheads="1"/>
          </p:cNvPicPr>
          <p:nvPr/>
        </p:nvPicPr>
        <p:blipFill>
          <a:blip r:embed="rId4" cstate="print"/>
          <a:srcRect/>
          <a:stretch>
            <a:fillRect/>
          </a:stretch>
        </p:blipFill>
        <p:spPr bwMode="auto">
          <a:xfrm>
            <a:off x="3200400" y="0"/>
            <a:ext cx="2533650" cy="16891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14" descr="mod_realestate_pptA3"/>
          <p:cNvPicPr>
            <a:picLocks noChangeAspect="1" noChangeArrowheads="1"/>
          </p:cNvPicPr>
          <p:nvPr/>
        </p:nvPicPr>
        <p:blipFill>
          <a:blip r:embed="rId3" cstate="print">
            <a:grayscl/>
          </a:blip>
          <a:srcRect/>
          <a:stretch>
            <a:fillRect/>
          </a:stretch>
        </p:blipFill>
        <p:spPr bwMode="auto">
          <a:xfrm>
            <a:off x="-685800" y="-381000"/>
            <a:ext cx="10059988" cy="6859588"/>
          </a:xfrm>
          <a:prstGeom prst="rect">
            <a:avLst/>
          </a:prstGeom>
          <a:ln w="9525">
            <a:noFill/>
            <a:miter lim="800000"/>
            <a:headEnd/>
            <a:tailEnd/>
          </a:ln>
        </p:spPr>
        <p:style>
          <a:lnRef idx="0">
            <a:scrgbClr r="0" g="0" b="0"/>
          </a:lnRef>
          <a:fillRef idx="1002">
            <a:schemeClr val="lt1"/>
          </a:fillRef>
          <a:effectRef idx="0">
            <a:scrgbClr r="0" g="0" b="0"/>
          </a:effectRef>
          <a:fontRef idx="major"/>
        </p:style>
      </p:pic>
      <p:sp>
        <p:nvSpPr>
          <p:cNvPr id="4099" name="Rectangle 16"/>
          <p:cNvSpPr>
            <a:spLocks noGrp="1" noChangeArrowheads="1"/>
          </p:cNvSpPr>
          <p:nvPr>
            <p:ph type="subTitle" idx="1"/>
          </p:nvPr>
        </p:nvSpPr>
        <p:spPr>
          <a:xfrm>
            <a:off x="-685800" y="0"/>
            <a:ext cx="9829800" cy="685800"/>
          </a:xfrm>
          <a:gradFill>
            <a:gsLst>
              <a:gs pos="0">
                <a:srgbClr val="939598"/>
              </a:gs>
              <a:gs pos="50000">
                <a:schemeClr val="accent1">
                  <a:tint val="44500"/>
                  <a:satMod val="160000"/>
                </a:schemeClr>
              </a:gs>
              <a:gs pos="100000">
                <a:schemeClr val="accent1">
                  <a:tint val="23500"/>
                  <a:satMod val="160000"/>
                </a:schemeClr>
              </a:gs>
            </a:gsLst>
            <a:lin ang="5400000" scaled="0"/>
          </a:gradFill>
        </p:spPr>
        <p:txBody>
          <a:bodyPr/>
          <a:lstStyle/>
          <a:p>
            <a:pPr eaLnBrk="1" hangingPunct="1">
              <a:defRPr/>
            </a:pPr>
            <a:r>
              <a:rPr lang="en-US" b="1" dirty="0" smtClean="0">
                <a:solidFill>
                  <a:schemeClr val="tx2"/>
                </a:solidFill>
                <a:latin typeface="Helvetica" pitchFamily="1" charset="0"/>
                <a:cs typeface="+mn-cs"/>
              </a:rPr>
              <a:t>APH Registration</a:t>
            </a:r>
          </a:p>
        </p:txBody>
      </p:sp>
      <p:sp>
        <p:nvSpPr>
          <p:cNvPr id="3076" name="Text Box 19"/>
          <p:cNvSpPr txBox="1">
            <a:spLocks noChangeArrowheads="1"/>
          </p:cNvSpPr>
          <p:nvPr/>
        </p:nvSpPr>
        <p:spPr bwMode="auto">
          <a:xfrm>
            <a:off x="381000" y="685800"/>
            <a:ext cx="8153400" cy="396875"/>
          </a:xfrm>
          <a:prstGeom prst="rect">
            <a:avLst/>
          </a:prstGeom>
          <a:noFill/>
          <a:ln w="9525">
            <a:noFill/>
            <a:miter lim="800000"/>
            <a:headEnd/>
            <a:tailEnd/>
          </a:ln>
        </p:spPr>
        <p:txBody>
          <a:bodyPr>
            <a:spAutoFit/>
          </a:bodyPr>
          <a:lstStyle/>
          <a:p>
            <a:pPr algn="ctr" eaLnBrk="0" hangingPunct="0"/>
            <a:r>
              <a:rPr lang="en-US" sz="2000" b="1">
                <a:solidFill>
                  <a:schemeClr val="tx2"/>
                </a:solidFill>
                <a:latin typeface="Helvetica" pitchFamily="34" charset="0"/>
              </a:rPr>
              <a:t>Quick Overview</a:t>
            </a:r>
            <a:endParaRPr lang="en-US">
              <a:solidFill>
                <a:schemeClr val="tx2"/>
              </a:solidFill>
              <a:latin typeface="Helvetica" pitchFamily="34" charset="0"/>
            </a:endParaRPr>
          </a:p>
        </p:txBody>
      </p:sp>
      <p:sp>
        <p:nvSpPr>
          <p:cNvPr id="3077" name="Text Box 20"/>
          <p:cNvSpPr txBox="1">
            <a:spLocks noChangeArrowheads="1"/>
          </p:cNvSpPr>
          <p:nvPr/>
        </p:nvSpPr>
        <p:spPr bwMode="auto">
          <a:xfrm>
            <a:off x="228600" y="1066800"/>
            <a:ext cx="8686800" cy="708025"/>
          </a:xfrm>
          <a:prstGeom prst="rect">
            <a:avLst/>
          </a:prstGeom>
          <a:noFill/>
          <a:ln w="9525">
            <a:noFill/>
            <a:miter lim="800000"/>
            <a:headEnd/>
            <a:tailEnd/>
          </a:ln>
        </p:spPr>
        <p:txBody>
          <a:bodyPr>
            <a:spAutoFit/>
          </a:bodyPr>
          <a:lstStyle/>
          <a:p>
            <a:pPr algn="ctr" eaLnBrk="0" hangingPunct="0">
              <a:spcAft>
                <a:spcPts val="600"/>
              </a:spcAft>
            </a:pPr>
            <a:r>
              <a:rPr lang="en-US" sz="2000" b="1" dirty="0">
                <a:solidFill>
                  <a:schemeClr val="tx2"/>
                </a:solidFill>
                <a:latin typeface="Helvetica" pitchFamily="34" charset="0"/>
              </a:rPr>
              <a:t>APH Annual Report has Aggregate Data from Nationwide Registration Online  </a:t>
            </a:r>
            <a:r>
              <a:rPr lang="en-US" sz="2000" b="1" dirty="0" smtClean="0">
                <a:solidFill>
                  <a:srgbClr val="0033CC"/>
                </a:solidFill>
                <a:latin typeface="Helvetica" pitchFamily="34" charset="0"/>
                <a:hlinkClick r:id="rId4"/>
              </a:rPr>
              <a:t>http</a:t>
            </a:r>
            <a:r>
              <a:rPr lang="en-US" sz="2000" b="1" dirty="0">
                <a:solidFill>
                  <a:srgbClr val="0033CC"/>
                </a:solidFill>
                <a:latin typeface="Helvetica" pitchFamily="34" charset="0"/>
                <a:hlinkClick r:id="rId4"/>
              </a:rPr>
              <a:t>://www.aph.org/about/#</a:t>
            </a:r>
            <a:r>
              <a:rPr lang="en-US" sz="2000" b="1" dirty="0" smtClean="0">
                <a:solidFill>
                  <a:srgbClr val="0033CC"/>
                </a:solidFill>
                <a:latin typeface="Helvetica" pitchFamily="34" charset="0"/>
                <a:hlinkClick r:id="rId4"/>
              </a:rPr>
              <a:t>annual-reports</a:t>
            </a:r>
            <a:endParaRPr lang="en-US" sz="2000" b="1" dirty="0">
              <a:solidFill>
                <a:schemeClr val="tx2"/>
              </a:solidFill>
              <a:latin typeface="Helvetica" pitchFamily="34" charset="0"/>
            </a:endParaRPr>
          </a:p>
        </p:txBody>
      </p:sp>
      <p:graphicFrame>
        <p:nvGraphicFramePr>
          <p:cNvPr id="7" name="Chart 6"/>
          <p:cNvGraphicFramePr/>
          <p:nvPr/>
        </p:nvGraphicFramePr>
        <p:xfrm>
          <a:off x="2286000" y="2286000"/>
          <a:ext cx="7543800" cy="3505200"/>
        </p:xfrm>
        <a:graphic>
          <a:graphicData uri="http://schemas.openxmlformats.org/drawingml/2006/chart">
            <c:chart xmlns:c="http://schemas.openxmlformats.org/drawingml/2006/chart" xmlns:r="http://schemas.openxmlformats.org/officeDocument/2006/relationships" r:id="rId5"/>
          </a:graphicData>
        </a:graphic>
      </p:graphicFrame>
      <p:sp>
        <p:nvSpPr>
          <p:cNvPr id="3079" name="TextBox 7"/>
          <p:cNvSpPr txBox="1">
            <a:spLocks noChangeArrowheads="1"/>
          </p:cNvSpPr>
          <p:nvPr/>
        </p:nvSpPr>
        <p:spPr bwMode="auto">
          <a:xfrm>
            <a:off x="304800" y="6019800"/>
            <a:ext cx="7685088" cy="400050"/>
          </a:xfrm>
          <a:prstGeom prst="rect">
            <a:avLst/>
          </a:prstGeom>
          <a:noFill/>
          <a:ln w="9525">
            <a:noFill/>
            <a:miter lim="800000"/>
            <a:headEnd/>
            <a:tailEnd/>
          </a:ln>
        </p:spPr>
        <p:txBody>
          <a:bodyPr wrap="none">
            <a:spAutoFit/>
          </a:bodyPr>
          <a:lstStyle/>
          <a:p>
            <a:r>
              <a:rPr lang="en-US" sz="2000" b="1" dirty="0">
                <a:solidFill>
                  <a:srgbClr val="003366"/>
                </a:solidFill>
                <a:latin typeface="Helsinki Narrow" pitchFamily="34" charset="0"/>
              </a:rPr>
              <a:t>Federal Quota Reference </a:t>
            </a:r>
            <a:r>
              <a:rPr lang="en-US" sz="2000" b="1" dirty="0">
                <a:solidFill>
                  <a:schemeClr val="tx2"/>
                </a:solidFill>
                <a:latin typeface="Helsinki Narrow" pitchFamily="34" charset="0"/>
              </a:rPr>
              <a:t>(</a:t>
            </a:r>
            <a:r>
              <a:rPr lang="en-US" sz="1800" b="1" dirty="0">
                <a:solidFill>
                  <a:srgbClr val="0033CC"/>
                </a:solidFill>
                <a:latin typeface="Helsinki Narrow" pitchFamily="34" charset="0"/>
                <a:hlinkClick r:id="rId6"/>
              </a:rPr>
              <a:t>http://www.aph.org/advisory/#federal-quota-reference</a:t>
            </a:r>
            <a:r>
              <a:rPr lang="en-US" sz="1800" b="1" dirty="0">
                <a:solidFill>
                  <a:schemeClr val="tx2"/>
                </a:solidFill>
                <a:latin typeface="Helsinki Narrow" pitchFamily="34" charset="0"/>
              </a:rPr>
              <a:t>)</a:t>
            </a:r>
          </a:p>
        </p:txBody>
      </p:sp>
      <p:graphicFrame>
        <p:nvGraphicFramePr>
          <p:cNvPr id="8" name="Chart 7"/>
          <p:cNvGraphicFramePr/>
          <p:nvPr/>
        </p:nvGraphicFramePr>
        <p:xfrm>
          <a:off x="0" y="2057400"/>
          <a:ext cx="8353268" cy="3721309"/>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85800" y="1600200"/>
            <a:ext cx="7772400" cy="990600"/>
          </a:xfrm>
        </p:spPr>
        <p:txBody>
          <a:bodyPr/>
          <a:lstStyle/>
          <a:p>
            <a:r>
              <a:rPr lang="en-US" sz="2800" b="1" smtClean="0"/>
              <a:t>Position Papers </a:t>
            </a:r>
            <a:br>
              <a:rPr lang="en-US" sz="2800" b="1" smtClean="0"/>
            </a:br>
            <a:r>
              <a:rPr lang="en-US" sz="1800" b="1" i="1" smtClean="0"/>
              <a:t>Statements on Important Issues</a:t>
            </a:r>
            <a:endParaRPr lang="en-US" sz="3200" b="1" i="1" smtClean="0"/>
          </a:p>
        </p:txBody>
      </p:sp>
      <p:sp>
        <p:nvSpPr>
          <p:cNvPr id="19459" name="Content Placeholder 2"/>
          <p:cNvSpPr>
            <a:spLocks noGrp="1"/>
          </p:cNvSpPr>
          <p:nvPr>
            <p:ph idx="1"/>
          </p:nvPr>
        </p:nvSpPr>
        <p:spPr>
          <a:xfrm>
            <a:off x="838200" y="2590800"/>
            <a:ext cx="7543800" cy="3352800"/>
          </a:xfrm>
        </p:spPr>
        <p:txBody>
          <a:bodyPr/>
          <a:lstStyle/>
          <a:p>
            <a:r>
              <a:rPr lang="en-US" smtClean="0"/>
              <a:t>Abacus Position Paper</a:t>
            </a:r>
          </a:p>
          <a:p>
            <a:r>
              <a:rPr lang="en-US" smtClean="0"/>
              <a:t>Use of Extended Time</a:t>
            </a:r>
          </a:p>
          <a:p>
            <a:r>
              <a:rPr lang="en-US" smtClean="0"/>
              <a:t>Accommodations for Testing Students with Visual Impairments</a:t>
            </a:r>
          </a:p>
          <a:p>
            <a:r>
              <a:rPr lang="en-US" smtClean="0"/>
              <a:t>Intelligence Testing of Individuals Who Are Blind and Visually Impaired</a:t>
            </a:r>
          </a:p>
        </p:txBody>
      </p:sp>
      <p:pic>
        <p:nvPicPr>
          <p:cNvPr id="19460" name="Picture 2" descr="Accessible Tests Department"/>
          <p:cNvPicPr>
            <a:picLocks noChangeAspect="1" noChangeArrowheads="1"/>
          </p:cNvPicPr>
          <p:nvPr/>
        </p:nvPicPr>
        <p:blipFill>
          <a:blip r:embed="rId3" cstate="print"/>
          <a:srcRect/>
          <a:stretch>
            <a:fillRect/>
          </a:stretch>
        </p:blipFill>
        <p:spPr bwMode="auto">
          <a:xfrm>
            <a:off x="1524000" y="0"/>
            <a:ext cx="5715000" cy="1762125"/>
          </a:xfrm>
          <a:prstGeom prst="rect">
            <a:avLst/>
          </a:prstGeom>
          <a:noFill/>
          <a:ln w="9525">
            <a:noFill/>
            <a:miter lim="800000"/>
            <a:headEnd/>
            <a:tailEnd/>
          </a:ln>
        </p:spPr>
      </p:pic>
      <p:sp>
        <p:nvSpPr>
          <p:cNvPr id="19461" name="TextBox 4"/>
          <p:cNvSpPr txBox="1">
            <a:spLocks noChangeArrowheads="1"/>
          </p:cNvSpPr>
          <p:nvPr/>
        </p:nvSpPr>
        <p:spPr bwMode="auto">
          <a:xfrm>
            <a:off x="2514600" y="6096000"/>
            <a:ext cx="4225925" cy="400050"/>
          </a:xfrm>
          <a:prstGeom prst="rect">
            <a:avLst/>
          </a:prstGeom>
          <a:noFill/>
          <a:ln w="9525">
            <a:noFill/>
            <a:miter lim="800000"/>
            <a:headEnd/>
            <a:tailEnd/>
          </a:ln>
        </p:spPr>
        <p:txBody>
          <a:bodyPr wrap="none">
            <a:spAutoFit/>
          </a:bodyPr>
          <a:lstStyle/>
          <a:p>
            <a:r>
              <a:rPr lang="en-US" sz="2000" dirty="0">
                <a:hlinkClick r:id="rId4"/>
              </a:rPr>
              <a:t>http://www.aph.org/tests/index.html</a:t>
            </a:r>
            <a:r>
              <a:rPr lang="en-US" sz="2000" dirty="0"/>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838200" y="1981200"/>
            <a:ext cx="7543800" cy="3352800"/>
          </a:xfrm>
        </p:spPr>
        <p:txBody>
          <a:bodyPr/>
          <a:lstStyle/>
          <a:p>
            <a:r>
              <a:rPr lang="en-US" smtClean="0"/>
              <a:t>Links to Assessment Resources</a:t>
            </a:r>
          </a:p>
          <a:p>
            <a:r>
              <a:rPr lang="en-US" smtClean="0"/>
              <a:t>Test Publisher Contact Information</a:t>
            </a:r>
          </a:p>
          <a:p>
            <a:r>
              <a:rPr lang="en-US" smtClean="0"/>
              <a:t>In the Research Section - Access to the National Center on Educational Outcomes Accommodations Bibliography</a:t>
            </a:r>
          </a:p>
          <a:p>
            <a:endParaRPr lang="en-US" smtClean="0"/>
          </a:p>
        </p:txBody>
      </p:sp>
      <p:pic>
        <p:nvPicPr>
          <p:cNvPr id="20483" name="Picture 2" descr="Accessible Tests Department"/>
          <p:cNvPicPr>
            <a:picLocks noChangeAspect="1" noChangeArrowheads="1"/>
          </p:cNvPicPr>
          <p:nvPr/>
        </p:nvPicPr>
        <p:blipFill>
          <a:blip r:embed="rId3" cstate="print"/>
          <a:srcRect/>
          <a:stretch>
            <a:fillRect/>
          </a:stretch>
        </p:blipFill>
        <p:spPr bwMode="auto">
          <a:xfrm>
            <a:off x="1524000" y="0"/>
            <a:ext cx="5715000" cy="1762125"/>
          </a:xfrm>
          <a:prstGeom prst="rect">
            <a:avLst/>
          </a:prstGeom>
          <a:noFill/>
          <a:ln w="9525">
            <a:noFill/>
            <a:miter lim="800000"/>
            <a:headEnd/>
            <a:tailEnd/>
          </a:ln>
        </p:spPr>
      </p:pic>
      <p:sp>
        <p:nvSpPr>
          <p:cNvPr id="20484" name="TextBox 4"/>
          <p:cNvSpPr txBox="1">
            <a:spLocks noChangeArrowheads="1"/>
          </p:cNvSpPr>
          <p:nvPr/>
        </p:nvSpPr>
        <p:spPr bwMode="auto">
          <a:xfrm>
            <a:off x="2514600" y="5562600"/>
            <a:ext cx="4225925" cy="400050"/>
          </a:xfrm>
          <a:prstGeom prst="rect">
            <a:avLst/>
          </a:prstGeom>
          <a:noFill/>
          <a:ln w="9525">
            <a:noFill/>
            <a:miter lim="800000"/>
            <a:headEnd/>
            <a:tailEnd/>
          </a:ln>
        </p:spPr>
        <p:txBody>
          <a:bodyPr wrap="none">
            <a:spAutoFit/>
          </a:bodyPr>
          <a:lstStyle/>
          <a:p>
            <a:r>
              <a:rPr lang="en-US" sz="2000">
                <a:hlinkClick r:id="rId4"/>
              </a:rPr>
              <a:t>http://www.aph.org/tests/index.html</a:t>
            </a:r>
            <a:r>
              <a:rPr lang="en-US" sz="2000"/>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gradFill>
            <a:gsLst>
              <a:gs pos="0">
                <a:srgbClr val="939598"/>
              </a:gs>
              <a:gs pos="50000">
                <a:schemeClr val="accent1">
                  <a:tint val="44500"/>
                  <a:satMod val="160000"/>
                </a:schemeClr>
              </a:gs>
              <a:gs pos="100000">
                <a:schemeClr val="accent1">
                  <a:tint val="23500"/>
                  <a:satMod val="160000"/>
                </a:schemeClr>
              </a:gs>
            </a:gsLst>
            <a:lin ang="5400000" scaled="0"/>
          </a:gradFill>
        </p:spPr>
        <p:txBody>
          <a:bodyPr/>
          <a:lstStyle/>
          <a:p>
            <a:pPr>
              <a:defRPr/>
            </a:pPr>
            <a:r>
              <a:rPr lang="en-US" b="1" dirty="0" smtClean="0">
                <a:cs typeface="+mj-cs"/>
              </a:rPr>
              <a:t>APH </a:t>
            </a:r>
            <a:r>
              <a:rPr lang="en-US" b="1" dirty="0" err="1" smtClean="0">
                <a:cs typeface="+mj-cs"/>
              </a:rPr>
              <a:t>Migel</a:t>
            </a:r>
            <a:r>
              <a:rPr lang="en-US" b="1" dirty="0" smtClean="0">
                <a:cs typeface="+mj-cs"/>
              </a:rPr>
              <a:t> Library</a:t>
            </a:r>
            <a:br>
              <a:rPr lang="en-US" b="1" dirty="0" smtClean="0">
                <a:cs typeface="+mj-cs"/>
              </a:rPr>
            </a:br>
            <a:r>
              <a:rPr lang="en-US" sz="2400" b="1" i="1" dirty="0" smtClean="0"/>
              <a:t>APH Continues the AFB Legacy</a:t>
            </a:r>
            <a:endParaRPr lang="en-US" b="1" dirty="0">
              <a:cs typeface="+mj-cs"/>
            </a:endParaRPr>
          </a:p>
        </p:txBody>
      </p:sp>
      <p:sp>
        <p:nvSpPr>
          <p:cNvPr id="21507" name="Content Placeholder 2"/>
          <p:cNvSpPr>
            <a:spLocks noGrp="1"/>
          </p:cNvSpPr>
          <p:nvPr>
            <p:ph sz="half" idx="1"/>
          </p:nvPr>
        </p:nvSpPr>
        <p:spPr>
          <a:xfrm>
            <a:off x="304800" y="1676400"/>
            <a:ext cx="8839200" cy="5181600"/>
          </a:xfrm>
        </p:spPr>
        <p:txBody>
          <a:bodyPr/>
          <a:lstStyle/>
          <a:p>
            <a:r>
              <a:rPr lang="en-US" dirty="0" smtClean="0"/>
              <a:t>This is one of the largest known collections of materials related to blindness and visual impairment in the U.S. </a:t>
            </a:r>
          </a:p>
          <a:p>
            <a:r>
              <a:rPr lang="en-US" dirty="0" smtClean="0"/>
              <a:t>The collection houses approximately 20,000 print, audio, video and other items.  </a:t>
            </a:r>
          </a:p>
          <a:p>
            <a:r>
              <a:rPr lang="en-US" dirty="0" smtClean="0"/>
              <a:t>The material ranges in scope from research reports and theses to published fiction and non-fiction materials.  </a:t>
            </a:r>
          </a:p>
          <a:p>
            <a:r>
              <a:rPr lang="en-US" dirty="0" smtClean="0"/>
              <a:t>Select items are full-text and available for  free download; see the FAQs: </a:t>
            </a:r>
            <a:r>
              <a:rPr lang="en-US" sz="1600" dirty="0" smtClean="0">
                <a:hlinkClick r:id="rId3"/>
              </a:rPr>
              <a:t>http://archive.org/about/faqs.php#Texts_and_Books</a:t>
            </a:r>
            <a:r>
              <a:rPr lang="en-US" sz="1600" dirty="0" smtClean="0"/>
              <a:t> </a:t>
            </a:r>
            <a:endParaRPr lang="en-US" dirty="0" smtClean="0"/>
          </a:p>
        </p:txBody>
      </p:sp>
      <p:sp>
        <p:nvSpPr>
          <p:cNvPr id="21508" name="TextBox 6"/>
          <p:cNvSpPr txBox="1">
            <a:spLocks noChangeArrowheads="1"/>
          </p:cNvSpPr>
          <p:nvPr/>
        </p:nvSpPr>
        <p:spPr bwMode="auto">
          <a:xfrm>
            <a:off x="1752600" y="1219200"/>
            <a:ext cx="5910263" cy="369888"/>
          </a:xfrm>
          <a:prstGeom prst="rect">
            <a:avLst/>
          </a:prstGeom>
          <a:noFill/>
          <a:ln w="9525">
            <a:noFill/>
            <a:miter lim="800000"/>
            <a:headEnd/>
            <a:tailEnd/>
          </a:ln>
        </p:spPr>
        <p:txBody>
          <a:bodyPr wrap="none">
            <a:spAutoFit/>
          </a:bodyPr>
          <a:lstStyle/>
          <a:p>
            <a:pPr algn="ctr" eaLnBrk="0" hangingPunct="0"/>
            <a:r>
              <a:rPr lang="en-US" sz="1800" dirty="0">
                <a:hlinkClick r:id="rId4"/>
              </a:rPr>
              <a:t>http://migel.aph.org/catalog/CategoryInfo.aspx?cid=152</a:t>
            </a:r>
            <a:r>
              <a:rPr lang="en-US" sz="1800" dirty="0"/>
              <a:t> </a:t>
            </a:r>
          </a:p>
        </p:txBody>
      </p:sp>
      <p:pic>
        <p:nvPicPr>
          <p:cNvPr id="21509" name="Picture 8" descr="business equipment,businesses,businesswomen,computing,desks,laptop computers,occupations,offices,PCs,persons,Photographs,technology,women"/>
          <p:cNvPicPr>
            <a:picLocks noChangeAspect="1" noChangeArrowheads="1"/>
          </p:cNvPicPr>
          <p:nvPr/>
        </p:nvPicPr>
        <p:blipFill>
          <a:blip r:embed="rId5" cstate="print"/>
          <a:srcRect/>
          <a:stretch>
            <a:fillRect/>
          </a:stretch>
        </p:blipFill>
        <p:spPr bwMode="auto">
          <a:xfrm>
            <a:off x="0" y="0"/>
            <a:ext cx="11430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gradFill>
            <a:gsLst>
              <a:gs pos="0">
                <a:srgbClr val="939598"/>
              </a:gs>
              <a:gs pos="50000">
                <a:schemeClr val="accent1">
                  <a:tint val="44500"/>
                  <a:satMod val="160000"/>
                </a:schemeClr>
              </a:gs>
              <a:gs pos="100000">
                <a:schemeClr val="accent1">
                  <a:tint val="23500"/>
                  <a:satMod val="160000"/>
                </a:schemeClr>
              </a:gs>
            </a:gsLst>
            <a:lin ang="5400000" scaled="0"/>
          </a:gradFill>
        </p:spPr>
        <p:txBody>
          <a:bodyPr/>
          <a:lstStyle/>
          <a:p>
            <a:pPr>
              <a:defRPr/>
            </a:pPr>
            <a:r>
              <a:rPr lang="en-US" b="1" dirty="0" smtClean="0">
                <a:cs typeface="+mj-cs"/>
              </a:rPr>
              <a:t>SAM Websites</a:t>
            </a:r>
            <a:endParaRPr lang="en-US" b="1" dirty="0">
              <a:cs typeface="+mj-cs"/>
            </a:endParaRPr>
          </a:p>
        </p:txBody>
      </p:sp>
      <p:sp>
        <p:nvSpPr>
          <p:cNvPr id="22531" name="Content Placeholder 2"/>
          <p:cNvSpPr>
            <a:spLocks noGrp="1"/>
          </p:cNvSpPr>
          <p:nvPr>
            <p:ph idx="1"/>
          </p:nvPr>
        </p:nvSpPr>
        <p:spPr>
          <a:xfrm>
            <a:off x="304800" y="990600"/>
            <a:ext cx="8534400" cy="4800600"/>
          </a:xfrm>
        </p:spPr>
        <p:txBody>
          <a:bodyPr/>
          <a:lstStyle/>
          <a:p>
            <a:r>
              <a:rPr lang="en-US" sz="2800" dirty="0" smtClean="0"/>
              <a:t>SAM Assessments and Games online</a:t>
            </a:r>
          </a:p>
          <a:p>
            <a:pPr lvl="1">
              <a:buNone/>
            </a:pPr>
            <a:r>
              <a:rPr lang="en-US" sz="1600" dirty="0" smtClean="0"/>
              <a:t>(</a:t>
            </a:r>
            <a:r>
              <a:rPr lang="en-US" sz="1600" dirty="0" smtClean="0">
                <a:hlinkClick r:id="rId3"/>
              </a:rPr>
              <a:t>http://tech.aph.org/sam/</a:t>
            </a:r>
            <a:r>
              <a:rPr lang="en-US" sz="1600" dirty="0" smtClean="0"/>
              <a:t> ) for SAM Assessments </a:t>
            </a:r>
          </a:p>
          <a:p>
            <a:pPr lvl="1">
              <a:buNone/>
            </a:pPr>
            <a:r>
              <a:rPr lang="en-US" sz="1600" dirty="0" smtClean="0"/>
              <a:t>(</a:t>
            </a:r>
            <a:r>
              <a:rPr lang="en-US" sz="1600" dirty="0" smtClean="0">
                <a:hlinkClick r:id="rId4"/>
              </a:rPr>
              <a:t>http://tech.aph.org/samvid/</a:t>
            </a:r>
            <a:r>
              <a:rPr lang="en-US" sz="1600" dirty="0" smtClean="0"/>
              <a:t>) for SAM videos. Try Google Chrome if Internet Explorer doesn’t’ work)</a:t>
            </a:r>
          </a:p>
          <a:p>
            <a:r>
              <a:rPr lang="en-US" sz="2800" dirty="0" smtClean="0"/>
              <a:t>Thumb drive in back of volume 1 of Guidebook contains Sound Folder (35 common environmental sounds). Copy this folder to your computer.  </a:t>
            </a:r>
          </a:p>
          <a:p>
            <a:r>
              <a:rPr lang="en-US" sz="2800" dirty="0" smtClean="0"/>
              <a:t>The thumb drive cannot be separately re-ordered.  </a:t>
            </a:r>
            <a:r>
              <a:rPr lang="en-US" sz="2800" dirty="0" smtClean="0">
                <a:solidFill>
                  <a:srgbClr val="FF0000"/>
                </a:solidFill>
              </a:rPr>
              <a:t>Back it up!</a:t>
            </a:r>
            <a:endParaRPr lang="en-US" sz="2800" dirty="0" smtClean="0"/>
          </a:p>
          <a:p>
            <a:r>
              <a:rPr lang="en-US" sz="2800" dirty="0" smtClean="0"/>
              <a:t>Digital Video Recorder cannot be re-ordered.  Operating instructions are on the thumb drive.</a:t>
            </a:r>
          </a:p>
        </p:txBody>
      </p:sp>
      <p:pic>
        <p:nvPicPr>
          <p:cNvPr id="17412" name="Picture 5" descr="cover-a"/>
          <p:cNvPicPr>
            <a:picLocks noChangeAspect="1" noChangeArrowheads="1"/>
          </p:cNvPicPr>
          <p:nvPr/>
        </p:nvPicPr>
        <p:blipFill>
          <a:blip r:embed="rId5" cstate="print"/>
          <a:srcRect/>
          <a:stretch>
            <a:fillRect/>
          </a:stretch>
        </p:blipFill>
        <p:spPr bwMode="auto">
          <a:xfrm>
            <a:off x="3505200" y="5638800"/>
            <a:ext cx="1905000" cy="1028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71600"/>
            <a:ext cx="7772400" cy="1362075"/>
          </a:xfrm>
        </p:spPr>
        <p:txBody>
          <a:bodyPr/>
          <a:lstStyle/>
          <a:p>
            <a:pPr algn="ctr">
              <a:defRPr/>
            </a:pPr>
            <a:r>
              <a:rPr lang="en-US" dirty="0" smtClean="0">
                <a:cs typeface="+mj-cs"/>
              </a:rPr>
              <a:t>APH Products</a:t>
            </a:r>
            <a:endParaRPr lang="en-US" dirty="0">
              <a:cs typeface="+mj-cs"/>
            </a:endParaRPr>
          </a:p>
        </p:txBody>
      </p:sp>
      <p:sp>
        <p:nvSpPr>
          <p:cNvPr id="24579" name="Text Placeholder 2"/>
          <p:cNvSpPr>
            <a:spLocks noGrp="1"/>
          </p:cNvSpPr>
          <p:nvPr>
            <p:ph type="body" idx="1"/>
          </p:nvPr>
        </p:nvSpPr>
        <p:spPr>
          <a:xfrm>
            <a:off x="1066800" y="2133600"/>
            <a:ext cx="6858000" cy="749300"/>
          </a:xfrm>
        </p:spPr>
        <p:txBody>
          <a:bodyPr/>
          <a:lstStyle/>
          <a:p>
            <a:pPr algn="ctr"/>
            <a:r>
              <a:rPr lang="en-US" sz="3200" smtClean="0"/>
              <a:t>How to Find Them &amp; What’s New</a:t>
            </a:r>
          </a:p>
        </p:txBody>
      </p:sp>
      <p:pic>
        <p:nvPicPr>
          <p:cNvPr id="18436" name="Picture 5" descr="businesses,characters,communications,concepts,enlarges,Fotolia,glasses,gold,magnifying,metaphors,observes,presentations,searches,spies,visions"/>
          <p:cNvPicPr>
            <a:picLocks noChangeAspect="1" noChangeArrowheads="1"/>
          </p:cNvPicPr>
          <p:nvPr/>
        </p:nvPicPr>
        <p:blipFill>
          <a:blip r:embed="rId3" cstate="print"/>
          <a:srcRect/>
          <a:stretch>
            <a:fillRect/>
          </a:stretch>
        </p:blipFill>
        <p:spPr bwMode="auto">
          <a:xfrm>
            <a:off x="3124200" y="3124200"/>
            <a:ext cx="3095625" cy="3095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a:gradFill>
            <a:gsLst>
              <a:gs pos="0">
                <a:srgbClr val="939598"/>
              </a:gs>
              <a:gs pos="50000">
                <a:schemeClr val="accent1">
                  <a:tint val="44500"/>
                  <a:satMod val="160000"/>
                </a:schemeClr>
              </a:gs>
              <a:gs pos="100000">
                <a:schemeClr val="accent1">
                  <a:tint val="23500"/>
                  <a:satMod val="160000"/>
                </a:schemeClr>
              </a:gs>
            </a:gsLst>
            <a:lin ang="5400000" scaled="0"/>
          </a:gradFill>
        </p:spPr>
        <p:txBody>
          <a:bodyPr/>
          <a:lstStyle/>
          <a:p>
            <a:pPr>
              <a:defRPr/>
            </a:pPr>
            <a:r>
              <a:rPr lang="en-US" b="1" dirty="0" smtClean="0">
                <a:cs typeface="+mj-cs"/>
              </a:rPr>
              <a:t>Finding APH Textbooks</a:t>
            </a:r>
            <a:endParaRPr lang="en-US" b="1" dirty="0">
              <a:cs typeface="+mj-cs"/>
            </a:endParaRPr>
          </a:p>
        </p:txBody>
      </p:sp>
      <p:sp>
        <p:nvSpPr>
          <p:cNvPr id="23555" name="Content Placeholder 2"/>
          <p:cNvSpPr>
            <a:spLocks noGrp="1"/>
          </p:cNvSpPr>
          <p:nvPr>
            <p:ph idx="1"/>
          </p:nvPr>
        </p:nvSpPr>
        <p:spPr>
          <a:xfrm>
            <a:off x="609600" y="1676400"/>
            <a:ext cx="7924800" cy="3048000"/>
          </a:xfrm>
        </p:spPr>
        <p:txBody>
          <a:bodyPr/>
          <a:lstStyle/>
          <a:p>
            <a:pPr marL="342900" lvl="1" indent="-342900">
              <a:lnSpc>
                <a:spcPct val="150000"/>
              </a:lnSpc>
              <a:buFontTx/>
              <a:buChar char="•"/>
              <a:defRPr/>
            </a:pPr>
            <a:r>
              <a:rPr lang="en-US" dirty="0" smtClean="0"/>
              <a:t>Louis Database (</a:t>
            </a:r>
            <a:r>
              <a:rPr lang="en-US" sz="2400" dirty="0" smtClean="0">
                <a:hlinkClick r:id="rId3"/>
              </a:rPr>
              <a:t>http://louis.aph.org/</a:t>
            </a:r>
            <a:r>
              <a:rPr lang="en-US" sz="2400" dirty="0" smtClean="0"/>
              <a:t>)</a:t>
            </a:r>
            <a:endParaRPr lang="en-US" dirty="0" smtClean="0"/>
          </a:p>
          <a:p>
            <a:pPr lvl="1">
              <a:defRPr/>
            </a:pPr>
            <a:r>
              <a:rPr lang="en-US" sz="2400" dirty="0" smtClean="0"/>
              <a:t>Texts produced by APH and commercial vendors</a:t>
            </a:r>
          </a:p>
          <a:p>
            <a:pPr lvl="1">
              <a:defRPr/>
            </a:pPr>
            <a:r>
              <a:rPr lang="en-US" sz="2400" dirty="0" smtClean="0"/>
              <a:t>Searching by ISBN most reliable way to locate a title</a:t>
            </a:r>
          </a:p>
          <a:p>
            <a:pPr lvl="1">
              <a:defRPr/>
            </a:pPr>
            <a:r>
              <a:rPr lang="en-US" sz="2400" dirty="0" smtClean="0"/>
              <a:t>Can search both Louis Database &amp; NIMAC Repository in one search box</a:t>
            </a:r>
          </a:p>
          <a:p>
            <a:pPr lvl="1">
              <a:defRPr/>
            </a:pPr>
            <a:endParaRPr lang="en-US" sz="2400" dirty="0" smtClean="0"/>
          </a:p>
        </p:txBody>
      </p:sp>
      <p:pic>
        <p:nvPicPr>
          <p:cNvPr id="19460" name="Picture 11" descr="academics,businesses,characters,clicks,Communications,computers,concepts,cordless,Fotolia,ideas,internet,metaphors,mouses,searches,speeds,surfing,technologies,web"/>
          <p:cNvPicPr>
            <a:picLocks noChangeAspect="1" noChangeArrowheads="1"/>
          </p:cNvPicPr>
          <p:nvPr/>
        </p:nvPicPr>
        <p:blipFill>
          <a:blip r:embed="rId4" cstate="print"/>
          <a:srcRect/>
          <a:stretch>
            <a:fillRect/>
          </a:stretch>
        </p:blipFill>
        <p:spPr bwMode="auto">
          <a:xfrm>
            <a:off x="3505200" y="4648200"/>
            <a:ext cx="1752600" cy="17526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gradFill>
            <a:gsLst>
              <a:gs pos="0">
                <a:srgbClr val="939598"/>
              </a:gs>
              <a:gs pos="50000">
                <a:schemeClr val="accent1">
                  <a:tint val="44500"/>
                  <a:satMod val="160000"/>
                </a:schemeClr>
              </a:gs>
              <a:gs pos="100000">
                <a:schemeClr val="accent1">
                  <a:tint val="23500"/>
                  <a:satMod val="160000"/>
                </a:schemeClr>
              </a:gs>
            </a:gsLst>
            <a:lin ang="5400000" scaled="0"/>
          </a:gradFill>
        </p:spPr>
        <p:txBody>
          <a:bodyPr/>
          <a:lstStyle/>
          <a:p>
            <a:pPr>
              <a:defRPr/>
            </a:pPr>
            <a:r>
              <a:rPr lang="en-US" b="1" dirty="0" smtClean="0">
                <a:cs typeface="+mj-cs"/>
              </a:rPr>
              <a:t>Finding APH Products</a:t>
            </a:r>
            <a:endParaRPr lang="en-US" b="1" dirty="0">
              <a:cs typeface="+mj-cs"/>
            </a:endParaRPr>
          </a:p>
        </p:txBody>
      </p:sp>
      <p:sp>
        <p:nvSpPr>
          <p:cNvPr id="26627" name="Content Placeholder 2"/>
          <p:cNvSpPr>
            <a:spLocks noGrp="1"/>
          </p:cNvSpPr>
          <p:nvPr>
            <p:ph idx="1"/>
          </p:nvPr>
        </p:nvSpPr>
        <p:spPr>
          <a:xfrm>
            <a:off x="609600" y="1371600"/>
            <a:ext cx="7924800" cy="4419600"/>
          </a:xfrm>
        </p:spPr>
        <p:txBody>
          <a:bodyPr/>
          <a:lstStyle/>
          <a:p>
            <a:r>
              <a:rPr lang="en-US" dirty="0" smtClean="0"/>
              <a:t>APH Shopping Site </a:t>
            </a:r>
            <a:r>
              <a:rPr lang="en-US" sz="2000" dirty="0" smtClean="0"/>
              <a:t>(</a:t>
            </a:r>
            <a:r>
              <a:rPr lang="en-US" sz="2000" dirty="0" smtClean="0">
                <a:hlinkClick r:id="rId3"/>
              </a:rPr>
              <a:t>http://shop.aph.org/</a:t>
            </a:r>
            <a:r>
              <a:rPr lang="en-US" sz="2000" dirty="0" smtClean="0"/>
              <a:t>)</a:t>
            </a:r>
            <a:endParaRPr lang="en-US" dirty="0" smtClean="0"/>
          </a:p>
          <a:p>
            <a:pPr lvl="1"/>
            <a:r>
              <a:rPr lang="en-US" sz="2400" dirty="0" smtClean="0"/>
              <a:t>New &amp; Revised APH Products </a:t>
            </a:r>
          </a:p>
          <a:p>
            <a:pPr lvl="1"/>
            <a:r>
              <a:rPr lang="en-US" sz="2400" dirty="0" smtClean="0"/>
              <a:t>Discontinued Products</a:t>
            </a:r>
          </a:p>
          <a:p>
            <a:pPr lvl="1">
              <a:spcAft>
                <a:spcPts val="1200"/>
              </a:spcAft>
            </a:pPr>
            <a:r>
              <a:rPr lang="en-US" sz="2400" dirty="0" smtClean="0"/>
              <a:t>Recommended Products</a:t>
            </a:r>
          </a:p>
          <a:p>
            <a:pPr>
              <a:spcAft>
                <a:spcPts val="1200"/>
              </a:spcAft>
            </a:pPr>
            <a:r>
              <a:rPr lang="en-US" dirty="0" smtClean="0"/>
              <a:t>Downloadable Product Manuals </a:t>
            </a:r>
            <a:r>
              <a:rPr lang="en-US" sz="2000" dirty="0" smtClean="0">
                <a:hlinkClick r:id="rId4"/>
              </a:rPr>
              <a:t>http://www.aph.org/manuals/</a:t>
            </a:r>
            <a:r>
              <a:rPr lang="en-US" sz="2000" dirty="0" smtClean="0"/>
              <a:t> </a:t>
            </a:r>
          </a:p>
          <a:p>
            <a:pPr>
              <a:spcAft>
                <a:spcPts val="1200"/>
              </a:spcAft>
            </a:pPr>
            <a:r>
              <a:rPr lang="en-US" dirty="0" smtClean="0"/>
              <a:t>MIRC Tactile Graphics Products List </a:t>
            </a:r>
            <a:r>
              <a:rPr lang="en-US" sz="2000" dirty="0" smtClean="0"/>
              <a:t>(</a:t>
            </a:r>
            <a:r>
              <a:rPr lang="en-US" sz="2000" dirty="0" smtClean="0">
                <a:hlinkClick r:id="rId5"/>
              </a:rPr>
              <a:t>http://msb.dese.mo.gov/documents/TactileGraphicsProducts2012.pdf</a:t>
            </a:r>
            <a:r>
              <a:rPr lang="en-US" sz="2000" dirty="0" smtClean="0"/>
              <a:t>) </a:t>
            </a:r>
            <a:endParaRPr lang="en-US" dirty="0" smtClean="0"/>
          </a:p>
          <a:p>
            <a:pPr lvl="1" algn="ctr">
              <a:spcAft>
                <a:spcPts val="1200"/>
              </a:spcAft>
              <a:buFontTx/>
              <a:buNone/>
            </a:pPr>
            <a:r>
              <a:rPr lang="en-US" sz="2400" dirty="0" smtClean="0"/>
              <a:t> </a:t>
            </a:r>
          </a:p>
        </p:txBody>
      </p:sp>
      <p:pic>
        <p:nvPicPr>
          <p:cNvPr id="19460" name="Picture 11" descr="academics,businesses,characters,clicks,Communications,computers,concepts,cordless,Fotolia,ideas,internet,metaphors,mouses,searches,speeds,surfing,technologies,web"/>
          <p:cNvPicPr>
            <a:picLocks noChangeAspect="1" noChangeArrowheads="1"/>
          </p:cNvPicPr>
          <p:nvPr/>
        </p:nvPicPr>
        <p:blipFill>
          <a:blip r:embed="rId6" cstate="print"/>
          <a:srcRect/>
          <a:stretch>
            <a:fillRect/>
          </a:stretch>
        </p:blipFill>
        <p:spPr bwMode="auto">
          <a:xfrm>
            <a:off x="6934200" y="1752600"/>
            <a:ext cx="1447800" cy="14478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defRPr/>
            </a:pPr>
            <a:r>
              <a:rPr lang="en-US" b="1" dirty="0" smtClean="0">
                <a:cs typeface="+mj-cs"/>
              </a:rPr>
              <a:t>Product Training</a:t>
            </a:r>
            <a:endParaRPr lang="en-US" b="1" dirty="0">
              <a:cs typeface="+mj-cs"/>
            </a:endParaRPr>
          </a:p>
        </p:txBody>
      </p:sp>
      <p:sp>
        <p:nvSpPr>
          <p:cNvPr id="23555" name="Content Placeholder 2"/>
          <p:cNvSpPr>
            <a:spLocks noGrp="1"/>
          </p:cNvSpPr>
          <p:nvPr>
            <p:ph idx="1"/>
          </p:nvPr>
        </p:nvSpPr>
        <p:spPr>
          <a:xfrm>
            <a:off x="0" y="1066800"/>
            <a:ext cx="8382000" cy="5791200"/>
          </a:xfrm>
        </p:spPr>
        <p:txBody>
          <a:bodyPr/>
          <a:lstStyle/>
          <a:p>
            <a:r>
              <a:rPr lang="en-US" dirty="0" smtClean="0">
                <a:hlinkClick r:id="rId3"/>
              </a:rPr>
              <a:t>http://www.aph.org/products/#audio-video</a:t>
            </a:r>
            <a:r>
              <a:rPr lang="en-US" dirty="0" smtClean="0"/>
              <a:t> </a:t>
            </a:r>
          </a:p>
          <a:p>
            <a:pPr lvl="1"/>
            <a:r>
              <a:rPr lang="en-US" dirty="0" smtClean="0"/>
              <a:t>Videos including user-made videos “Unforgettable Stars”</a:t>
            </a:r>
          </a:p>
          <a:p>
            <a:pPr lvl="1"/>
            <a:r>
              <a:rPr lang="en-US" dirty="0" smtClean="0"/>
              <a:t>Webcasts</a:t>
            </a:r>
          </a:p>
          <a:p>
            <a:pPr lvl="1"/>
            <a:r>
              <a:rPr lang="en-US" dirty="0" smtClean="0"/>
              <a:t>PowerPoint Presentations</a:t>
            </a:r>
          </a:p>
          <a:p>
            <a:r>
              <a:rPr lang="en-US" dirty="0" smtClean="0"/>
              <a:t>YouTube Videos</a:t>
            </a:r>
          </a:p>
          <a:p>
            <a:pPr lvl="1"/>
            <a:r>
              <a:rPr lang="en-US" dirty="0" smtClean="0"/>
              <a:t>Ask for my list</a:t>
            </a:r>
          </a:p>
          <a:p>
            <a:r>
              <a:rPr lang="en-US" dirty="0" smtClean="0"/>
              <a:t>NIP Events</a:t>
            </a:r>
          </a:p>
          <a:p>
            <a:r>
              <a:rPr lang="en-US" dirty="0" smtClean="0"/>
              <a:t>Software &amp; AT Devices: </a:t>
            </a:r>
            <a:r>
              <a:rPr lang="en-US" dirty="0" smtClean="0">
                <a:hlinkClick r:id="rId4"/>
              </a:rPr>
              <a:t>http://tech.aph.org/</a:t>
            </a:r>
            <a:endParaRPr lang="en-US" dirty="0" smtClean="0"/>
          </a:p>
          <a:p>
            <a:pPr lvl="1"/>
            <a:r>
              <a:rPr lang="en-US" dirty="0" smtClean="0"/>
              <a:t>User’s Guides, upgrade history, other resources </a:t>
            </a:r>
          </a:p>
          <a:p>
            <a:pPr>
              <a:buNone/>
            </a:pPr>
            <a:endParaRPr lang="en-US" dirty="0" smtClean="0"/>
          </a:p>
        </p:txBody>
      </p:sp>
      <p:pic>
        <p:nvPicPr>
          <p:cNvPr id="23556" name="Picture 4" descr="C:\Users\Owner\AppData\Local\Microsoft\Windows\Temporary Internet Files\Low\Content.IE5\XHDMKLE3\MC900439588[1].PNG"/>
          <p:cNvPicPr>
            <a:picLocks noChangeAspect="1" noChangeArrowheads="1"/>
          </p:cNvPicPr>
          <p:nvPr/>
        </p:nvPicPr>
        <p:blipFill>
          <a:blip r:embed="rId5" cstate="print"/>
          <a:srcRect/>
          <a:stretch>
            <a:fillRect/>
          </a:stretch>
        </p:blipFill>
        <p:spPr bwMode="auto">
          <a:xfrm>
            <a:off x="4953000" y="2286000"/>
            <a:ext cx="4495800" cy="36448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Technology Products</a:t>
            </a:r>
            <a:endParaRPr lang="en-US" dirty="0"/>
          </a:p>
        </p:txBody>
      </p:sp>
      <p:sp>
        <p:nvSpPr>
          <p:cNvPr id="3" name="Content Placeholder 2"/>
          <p:cNvSpPr>
            <a:spLocks noGrp="1"/>
          </p:cNvSpPr>
          <p:nvPr>
            <p:ph idx="1"/>
          </p:nvPr>
        </p:nvSpPr>
        <p:spPr>
          <a:xfrm>
            <a:off x="762000" y="990600"/>
            <a:ext cx="7772400" cy="4114800"/>
          </a:xfrm>
        </p:spPr>
        <p:txBody>
          <a:bodyPr/>
          <a:lstStyle/>
          <a:p>
            <a:pPr algn="ctr">
              <a:buNone/>
            </a:pPr>
            <a:r>
              <a:rPr lang="en-US" dirty="0" smtClean="0">
                <a:hlinkClick r:id="rId3"/>
              </a:rPr>
              <a:t>http://tech.aph.org/</a:t>
            </a:r>
            <a:r>
              <a:rPr lang="en-US" dirty="0" smtClean="0"/>
              <a:t> </a:t>
            </a:r>
          </a:p>
          <a:p>
            <a:r>
              <a:rPr lang="en-US" dirty="0" smtClean="0"/>
              <a:t>Be Sure to check the User Manuals</a:t>
            </a:r>
          </a:p>
          <a:p>
            <a:r>
              <a:rPr lang="en-US" dirty="0" smtClean="0"/>
              <a:t>Updates</a:t>
            </a:r>
          </a:p>
          <a:p>
            <a:r>
              <a:rPr lang="en-US" dirty="0" smtClean="0"/>
              <a:t>BP18 &amp; TI-84 resources, i.e., podcasts, videos, classroom guides</a:t>
            </a:r>
            <a:endParaRPr lang="en-US" dirty="0"/>
          </a:p>
        </p:txBody>
      </p:sp>
      <p:pic>
        <p:nvPicPr>
          <p:cNvPr id="27650" name="Picture 2" descr="https://shop.aph.org/wcsstore/APHConsumerDirect/images/catalog/products_large/1-07466-00_BraillePlus18_2ndGen.jpg"/>
          <p:cNvPicPr>
            <a:picLocks noChangeAspect="1" noChangeArrowheads="1"/>
          </p:cNvPicPr>
          <p:nvPr/>
        </p:nvPicPr>
        <p:blipFill>
          <a:blip r:embed="rId4" cstate="print"/>
          <a:srcRect/>
          <a:stretch>
            <a:fillRect/>
          </a:stretch>
        </p:blipFill>
        <p:spPr bwMode="auto">
          <a:xfrm>
            <a:off x="2895600" y="3886200"/>
            <a:ext cx="3394913" cy="26511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gradFill>
            <a:gsLst>
              <a:gs pos="0">
                <a:srgbClr val="939598"/>
              </a:gs>
              <a:gs pos="50000">
                <a:schemeClr val="accent1">
                  <a:tint val="44500"/>
                  <a:satMod val="160000"/>
                </a:schemeClr>
              </a:gs>
              <a:gs pos="100000">
                <a:schemeClr val="accent1">
                  <a:tint val="23500"/>
                  <a:satMod val="160000"/>
                </a:schemeClr>
              </a:gs>
            </a:gsLst>
            <a:lin ang="5400000" scaled="0"/>
          </a:gradFill>
        </p:spPr>
        <p:txBody>
          <a:bodyPr/>
          <a:lstStyle/>
          <a:p>
            <a:pPr>
              <a:defRPr/>
            </a:pPr>
            <a:r>
              <a:rPr lang="en-US" b="1" dirty="0" smtClean="0">
                <a:cs typeface="+mj-cs"/>
              </a:rPr>
              <a:t>Annual Research Report</a:t>
            </a:r>
            <a:endParaRPr lang="en-US" b="1" dirty="0">
              <a:cs typeface="+mj-cs"/>
            </a:endParaRPr>
          </a:p>
        </p:txBody>
      </p:sp>
      <p:sp>
        <p:nvSpPr>
          <p:cNvPr id="27651" name="Content Placeholder 2"/>
          <p:cNvSpPr>
            <a:spLocks noGrp="1"/>
          </p:cNvSpPr>
          <p:nvPr>
            <p:ph idx="1"/>
          </p:nvPr>
        </p:nvSpPr>
        <p:spPr>
          <a:xfrm>
            <a:off x="914400" y="4724400"/>
            <a:ext cx="7772400" cy="1905000"/>
          </a:xfrm>
        </p:spPr>
        <p:txBody>
          <a:bodyPr/>
          <a:lstStyle/>
          <a:p>
            <a:r>
              <a:rPr lang="en-US" dirty="0" smtClean="0"/>
              <a:t>Reports from several years available online: </a:t>
            </a:r>
            <a:r>
              <a:rPr lang="en-US" sz="2000" dirty="0" smtClean="0">
                <a:hlinkClick r:id="rId3"/>
              </a:rPr>
              <a:t>http://www.aph.org/edresearch/#research-resources</a:t>
            </a:r>
            <a:r>
              <a:rPr lang="en-US" sz="2000" dirty="0" smtClean="0"/>
              <a:t> </a:t>
            </a:r>
          </a:p>
          <a:p>
            <a:r>
              <a:rPr lang="en-US" dirty="0" smtClean="0"/>
              <a:t>How I Use These Reports</a:t>
            </a:r>
            <a:endParaRPr lang="en-US" sz="4400" dirty="0" smtClean="0"/>
          </a:p>
        </p:txBody>
      </p:sp>
      <p:pic>
        <p:nvPicPr>
          <p:cNvPr id="4104" name="Picture 8" descr="business,carrying,hands,holding,offices,overworked,paperwork,people,reports,stacks,stress"/>
          <p:cNvPicPr>
            <a:picLocks noChangeAspect="1" noChangeArrowheads="1"/>
          </p:cNvPicPr>
          <p:nvPr/>
        </p:nvPicPr>
        <p:blipFill>
          <a:blip r:embed="rId4" cstate="print"/>
          <a:srcRect l="9846" r="11385"/>
          <a:stretch>
            <a:fillRect/>
          </a:stretch>
        </p:blipFill>
        <p:spPr bwMode="auto">
          <a:xfrm>
            <a:off x="3048000" y="1143000"/>
            <a:ext cx="2438400" cy="3095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143000"/>
          </a:xfrm>
        </p:spPr>
        <p:txBody>
          <a:bodyPr/>
          <a:lstStyle/>
          <a:p>
            <a:r>
              <a:rPr lang="en-US" sz="4000" b="1" smtClean="0"/>
              <a:t>Budget Cuts Due to Sequestration</a:t>
            </a:r>
          </a:p>
        </p:txBody>
      </p:sp>
      <p:sp>
        <p:nvSpPr>
          <p:cNvPr id="4099" name="Content Placeholder 2"/>
          <p:cNvSpPr>
            <a:spLocks noGrp="1"/>
          </p:cNvSpPr>
          <p:nvPr>
            <p:ph idx="1"/>
          </p:nvPr>
        </p:nvSpPr>
        <p:spPr>
          <a:xfrm>
            <a:off x="2590800" y="1752600"/>
            <a:ext cx="3962400" cy="3505200"/>
          </a:xfrm>
        </p:spPr>
        <p:txBody>
          <a:bodyPr/>
          <a:lstStyle/>
          <a:p>
            <a:r>
              <a:rPr lang="en-US" dirty="0" smtClean="0"/>
              <a:t>5% cut in 2013</a:t>
            </a:r>
          </a:p>
          <a:p>
            <a:r>
              <a:rPr lang="en-US" dirty="0" smtClean="0"/>
              <a:t>7% additional cut in 2014</a:t>
            </a:r>
          </a:p>
          <a:p>
            <a:r>
              <a:rPr lang="en-US" dirty="0" smtClean="0"/>
              <a:t>Leader to Leader Program</a:t>
            </a:r>
          </a:p>
        </p:txBody>
      </p:sp>
      <p:pic>
        <p:nvPicPr>
          <p:cNvPr id="52232" name="Picture 8" descr="budgets,businesses,dollar signs,metaphors,Photographs,squeezed,symbols,wrenches"/>
          <p:cNvPicPr>
            <a:picLocks noChangeAspect="1" noChangeArrowheads="1"/>
          </p:cNvPicPr>
          <p:nvPr/>
        </p:nvPicPr>
        <p:blipFill>
          <a:blip r:embed="rId3" cstate="print"/>
          <a:srcRect l="15217" r="15217"/>
          <a:stretch>
            <a:fillRect/>
          </a:stretch>
        </p:blipFill>
        <p:spPr bwMode="auto">
          <a:xfrm>
            <a:off x="228600" y="1600200"/>
            <a:ext cx="2362199" cy="33956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102" name="Picture 6" descr="bills,budgets,debts,desks,despair,earn,finances,fotolia,frustrated,late,mails,men,mortgages,overdue,paperwork,payments,phones,stress"/>
          <p:cNvPicPr>
            <a:picLocks noChangeAspect="1" noChangeArrowheads="1"/>
          </p:cNvPicPr>
          <p:nvPr/>
        </p:nvPicPr>
        <p:blipFill>
          <a:blip r:embed="rId4" cstate="print"/>
          <a:srcRect l="17231" r="18770"/>
          <a:stretch>
            <a:fillRect/>
          </a:stretch>
        </p:blipFill>
        <p:spPr bwMode="auto">
          <a:xfrm>
            <a:off x="6629400" y="1523999"/>
            <a:ext cx="2209800" cy="34528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2232"/>
                                        </p:tgtEl>
                                        <p:attrNameLst>
                                          <p:attrName>style.visibility</p:attrName>
                                        </p:attrNameLst>
                                      </p:cBhvr>
                                      <p:to>
                                        <p:strVal val="visible"/>
                                      </p:to>
                                    </p:set>
                                    <p:animEffect transition="in" filter="fade">
                                      <p:cBhvr>
                                        <p:cTn id="7" dur="2000"/>
                                        <p:tgtEl>
                                          <p:spTgt spid="52232"/>
                                        </p:tgtEl>
                                      </p:cBhvr>
                                    </p:animEffect>
                                  </p:childTnLst>
                                </p:cTn>
                              </p:par>
                              <p:par>
                                <p:cTn id="8" presetID="2" presetClass="entr" presetSubtype="4" fill="hold" nodeType="withEffect">
                                  <p:stCondLst>
                                    <p:cond delay="0"/>
                                  </p:stCondLst>
                                  <p:childTnLst>
                                    <p:set>
                                      <p:cBhvr>
                                        <p:cTn id="9" dur="1" fill="hold">
                                          <p:stCondLst>
                                            <p:cond delay="0"/>
                                          </p:stCondLst>
                                        </p:cTn>
                                        <p:tgtEl>
                                          <p:spTgt spid="4102"/>
                                        </p:tgtEl>
                                        <p:attrNameLst>
                                          <p:attrName>style.visibility</p:attrName>
                                        </p:attrNameLst>
                                      </p:cBhvr>
                                      <p:to>
                                        <p:strVal val="visible"/>
                                      </p:to>
                                    </p:set>
                                    <p:anim calcmode="lin" valueType="num">
                                      <p:cBhvr additive="base">
                                        <p:cTn id="10" dur="5000" fill="hold"/>
                                        <p:tgtEl>
                                          <p:spTgt spid="4102"/>
                                        </p:tgtEl>
                                        <p:attrNameLst>
                                          <p:attrName>ppt_x</p:attrName>
                                        </p:attrNameLst>
                                      </p:cBhvr>
                                      <p:tavLst>
                                        <p:tav tm="0">
                                          <p:val>
                                            <p:strVal val="#ppt_x"/>
                                          </p:val>
                                        </p:tav>
                                        <p:tav tm="100000">
                                          <p:val>
                                            <p:strVal val="#ppt_x"/>
                                          </p:val>
                                        </p:tav>
                                      </p:tavLst>
                                    </p:anim>
                                    <p:anim calcmode="lin" valueType="num">
                                      <p:cBhvr additive="base">
                                        <p:cTn id="11" dur="5000" fill="hold"/>
                                        <p:tgtEl>
                                          <p:spTgt spid="4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5" descr="http://www.aph.org/prodpics/TI-84-Plus_graph_buttons.jpg"/>
          <p:cNvPicPr>
            <a:picLocks noChangeAspect="1" noChangeArrowheads="1"/>
          </p:cNvPicPr>
          <p:nvPr/>
        </p:nvPicPr>
        <p:blipFill>
          <a:blip r:embed="rId3" cstate="print"/>
          <a:srcRect/>
          <a:stretch>
            <a:fillRect/>
          </a:stretch>
        </p:blipFill>
        <p:spPr bwMode="auto">
          <a:xfrm>
            <a:off x="5943600" y="1524000"/>
            <a:ext cx="2171700" cy="15339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8675" name="Title 1"/>
          <p:cNvSpPr>
            <a:spLocks noGrp="1"/>
          </p:cNvSpPr>
          <p:nvPr>
            <p:ph type="title"/>
          </p:nvPr>
        </p:nvSpPr>
        <p:spPr>
          <a:xfrm>
            <a:off x="0" y="0"/>
            <a:ext cx="9144000" cy="1143000"/>
          </a:xfrm>
        </p:spPr>
        <p:txBody>
          <a:bodyPr/>
          <a:lstStyle/>
          <a:p>
            <a:r>
              <a:rPr lang="en-US" b="1" smtClean="0"/>
              <a:t>New Products Focused on STEM</a:t>
            </a:r>
          </a:p>
        </p:txBody>
      </p:sp>
      <p:sp>
        <p:nvSpPr>
          <p:cNvPr id="28676" name="Content Placeholder 2"/>
          <p:cNvSpPr>
            <a:spLocks noGrp="1"/>
          </p:cNvSpPr>
          <p:nvPr>
            <p:ph idx="1"/>
          </p:nvPr>
        </p:nvSpPr>
        <p:spPr>
          <a:xfrm>
            <a:off x="533400" y="914400"/>
            <a:ext cx="6629400" cy="5181600"/>
          </a:xfrm>
        </p:spPr>
        <p:txBody>
          <a:bodyPr/>
          <a:lstStyle/>
          <a:p>
            <a:r>
              <a:rPr lang="en-US" dirty="0" smtClean="0"/>
              <a:t>Accessible TI-84 Plus Graphing Calculator</a:t>
            </a:r>
          </a:p>
          <a:p>
            <a:r>
              <a:rPr lang="en-US" dirty="0" smtClean="0"/>
              <a:t>Tactile Tangrams</a:t>
            </a:r>
          </a:p>
          <a:p>
            <a:r>
              <a:rPr lang="en-US" dirty="0" smtClean="0"/>
              <a:t>Tactile </a:t>
            </a:r>
            <a:r>
              <a:rPr lang="en-US" dirty="0" err="1" smtClean="0"/>
              <a:t>Punnett</a:t>
            </a:r>
            <a:r>
              <a:rPr lang="en-US" dirty="0" smtClean="0"/>
              <a:t> Squares</a:t>
            </a:r>
          </a:p>
          <a:p>
            <a:r>
              <a:rPr lang="en-US" dirty="0" smtClean="0"/>
              <a:t>Re-designed Number Line Device</a:t>
            </a:r>
          </a:p>
          <a:p>
            <a:r>
              <a:rPr lang="en-US" dirty="0" err="1" smtClean="0"/>
              <a:t>Ezee</a:t>
            </a:r>
            <a:r>
              <a:rPr lang="en-US" dirty="0" smtClean="0"/>
              <a:t> Count Abacus</a:t>
            </a:r>
          </a:p>
          <a:p>
            <a:r>
              <a:rPr lang="en-US" dirty="0" smtClean="0"/>
              <a:t>Expanded Beginner’s Abacus</a:t>
            </a:r>
          </a:p>
          <a:p>
            <a:r>
              <a:rPr lang="en-US" dirty="0" smtClean="0"/>
              <a:t>Multiplication &amp; Division Tables</a:t>
            </a:r>
          </a:p>
          <a:p>
            <a:r>
              <a:rPr lang="en-US" dirty="0" smtClean="0"/>
              <a:t>DNA Twist</a:t>
            </a:r>
          </a:p>
        </p:txBody>
      </p:sp>
      <p:sp>
        <p:nvSpPr>
          <p:cNvPr id="5" name="TextBox 4"/>
          <p:cNvSpPr txBox="1"/>
          <p:nvPr/>
        </p:nvSpPr>
        <p:spPr>
          <a:xfrm>
            <a:off x="0" y="6248400"/>
            <a:ext cx="9144000" cy="400110"/>
          </a:xfrm>
          <a:prstGeom prst="rect">
            <a:avLst/>
          </a:prstGeom>
          <a:solidFill>
            <a:srgbClr val="BBCC30"/>
          </a:solidFill>
          <a:scene3d>
            <a:camera prst="orthographicFront"/>
            <a:lightRig rig="threePt" dir="t"/>
          </a:scene3d>
          <a:sp3d>
            <a:bevelT w="165100" prst="coolSlant"/>
          </a:sp3d>
        </p:spPr>
        <p:txBody>
          <a:bodyPr>
            <a:spAutoFit/>
          </a:bodyPr>
          <a:lstStyle/>
          <a:p>
            <a:pPr algn="ctr">
              <a:defRPr/>
            </a:pPr>
            <a:r>
              <a:rPr lang="en-US" sz="2000" i="1" dirty="0"/>
              <a:t>Be sure to see the APH Product Display for these and more new products!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a:gradFill>
            <a:gsLst>
              <a:gs pos="0">
                <a:srgbClr val="939598"/>
              </a:gs>
              <a:gs pos="50000">
                <a:schemeClr val="accent1">
                  <a:tint val="44500"/>
                  <a:satMod val="160000"/>
                </a:schemeClr>
              </a:gs>
              <a:gs pos="100000">
                <a:schemeClr val="accent1">
                  <a:tint val="23500"/>
                  <a:satMod val="160000"/>
                </a:schemeClr>
              </a:gs>
            </a:gsLst>
            <a:lin ang="5400000" scaled="0"/>
          </a:gradFill>
        </p:spPr>
        <p:txBody>
          <a:bodyPr/>
          <a:lstStyle/>
          <a:p>
            <a:pPr>
              <a:defRPr/>
            </a:pPr>
            <a:r>
              <a:rPr lang="en-US" b="1" dirty="0" smtClean="0">
                <a:cs typeface="+mj-cs"/>
              </a:rPr>
              <a:t>You Can Be a Part of the Development Process</a:t>
            </a:r>
            <a:endParaRPr lang="en-US" b="1" dirty="0">
              <a:cs typeface="+mj-cs"/>
            </a:endParaRPr>
          </a:p>
        </p:txBody>
      </p:sp>
      <p:sp>
        <p:nvSpPr>
          <p:cNvPr id="29699" name="Content Placeholder 2"/>
          <p:cNvSpPr>
            <a:spLocks noGrp="1"/>
          </p:cNvSpPr>
          <p:nvPr>
            <p:ph idx="1"/>
          </p:nvPr>
        </p:nvSpPr>
        <p:spPr>
          <a:xfrm>
            <a:off x="2667000" y="1828800"/>
            <a:ext cx="5181600" cy="2362200"/>
          </a:xfrm>
        </p:spPr>
        <p:txBody>
          <a:bodyPr/>
          <a:lstStyle/>
          <a:p>
            <a:r>
              <a:rPr lang="en-US" smtClean="0"/>
              <a:t>Field Trial Opportunities</a:t>
            </a:r>
          </a:p>
          <a:p>
            <a:r>
              <a:rPr lang="en-US" smtClean="0"/>
              <a:t>Product Surveys (multiple disability, etc)</a:t>
            </a:r>
          </a:p>
          <a:p>
            <a:r>
              <a:rPr lang="en-US" smtClean="0"/>
              <a:t>Your New Product Ideas</a:t>
            </a:r>
          </a:p>
        </p:txBody>
      </p:sp>
      <p:pic>
        <p:nvPicPr>
          <p:cNvPr id="22532" name="Picture 4"/>
          <p:cNvPicPr>
            <a:picLocks noChangeAspect="1" noChangeArrowheads="1"/>
          </p:cNvPicPr>
          <p:nvPr/>
        </p:nvPicPr>
        <p:blipFill>
          <a:blip r:embed="rId2" cstate="print"/>
          <a:srcRect/>
          <a:stretch>
            <a:fillRect/>
          </a:stretch>
        </p:blipFill>
        <p:spPr bwMode="auto">
          <a:xfrm>
            <a:off x="228600" y="1676400"/>
            <a:ext cx="2133600" cy="3209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533" name="Picture 6"/>
          <p:cNvPicPr>
            <a:picLocks noChangeAspect="1" noChangeArrowheads="1"/>
          </p:cNvPicPr>
          <p:nvPr/>
        </p:nvPicPr>
        <p:blipFill>
          <a:blip r:embed="rId3" cstate="print"/>
          <a:srcRect/>
          <a:stretch>
            <a:fillRect/>
          </a:stretch>
        </p:blipFill>
        <p:spPr bwMode="auto">
          <a:xfrm>
            <a:off x="3733800" y="4038600"/>
            <a:ext cx="1905000" cy="244951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5"/>
          <p:cNvPicPr>
            <a:picLocks noChangeAspect="1" noChangeArrowheads="1"/>
          </p:cNvPicPr>
          <p:nvPr/>
        </p:nvPicPr>
        <p:blipFill>
          <a:blip r:embed="rId2" cstate="print"/>
          <a:srcRect/>
          <a:stretch>
            <a:fillRect/>
          </a:stretch>
        </p:blipFill>
        <p:spPr bwMode="auto">
          <a:xfrm>
            <a:off x="2286000" y="0"/>
            <a:ext cx="4648200" cy="4648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0723" name="Title 1"/>
          <p:cNvSpPr>
            <a:spLocks noGrp="1"/>
          </p:cNvSpPr>
          <p:nvPr>
            <p:ph type="title"/>
          </p:nvPr>
        </p:nvSpPr>
        <p:spPr>
          <a:xfrm>
            <a:off x="1295400" y="4724400"/>
            <a:ext cx="6858000" cy="990600"/>
          </a:xfrm>
        </p:spPr>
        <p:txBody>
          <a:bodyPr/>
          <a:lstStyle/>
          <a:p>
            <a:pPr algn="ctr"/>
            <a:r>
              <a:rPr lang="en-US" sz="2800" dirty="0" smtClean="0"/>
              <a:t>“Alone we can do so little;  together we can do so much.”  Helen Keller</a:t>
            </a:r>
          </a:p>
        </p:txBody>
      </p:sp>
      <p:sp>
        <p:nvSpPr>
          <p:cNvPr id="30724" name="Text Placeholder 3"/>
          <p:cNvSpPr>
            <a:spLocks noGrp="1"/>
          </p:cNvSpPr>
          <p:nvPr>
            <p:ph type="body" sz="half" idx="2"/>
          </p:nvPr>
        </p:nvSpPr>
        <p:spPr>
          <a:xfrm>
            <a:off x="1524000" y="5748338"/>
            <a:ext cx="6324600" cy="881062"/>
          </a:xfrm>
        </p:spPr>
        <p:txBody>
          <a:bodyPr/>
          <a:lstStyle/>
          <a:p>
            <a:pPr algn="ctr"/>
            <a:r>
              <a:rPr lang="en-US" sz="2000" b="1" smtClean="0"/>
              <a:t>MIRC e-Mail List</a:t>
            </a:r>
          </a:p>
          <a:p>
            <a:pPr algn="ctr"/>
            <a:r>
              <a:rPr lang="en-US" sz="2000" b="1" smtClean="0"/>
              <a:t>AT Expertise List? Who are our AT Superstars?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0"/>
            <a:ext cx="9144000" cy="1371600"/>
          </a:xfrm>
          <a:gradFill>
            <a:gsLst>
              <a:gs pos="0">
                <a:srgbClr val="939598"/>
              </a:gs>
              <a:gs pos="50000">
                <a:schemeClr val="accent1">
                  <a:tint val="44500"/>
                  <a:satMod val="160000"/>
                </a:schemeClr>
              </a:gs>
              <a:gs pos="100000">
                <a:schemeClr val="accent1">
                  <a:tint val="23500"/>
                  <a:satMod val="160000"/>
                </a:schemeClr>
              </a:gs>
            </a:gsLst>
            <a:lin ang="5400000" scaled="0"/>
          </a:gradFill>
        </p:spPr>
        <p:txBody>
          <a:bodyPr/>
          <a:lstStyle/>
          <a:p>
            <a:pPr algn="l" eaLnBrk="1" hangingPunct="1">
              <a:defRPr/>
            </a:pPr>
            <a:r>
              <a:rPr lang="en-US" b="1" dirty="0" smtClean="0">
                <a:latin typeface="Helvetica" pitchFamily="1" charset="0"/>
                <a:cs typeface="Helvetica" pitchFamily="1" charset="0"/>
              </a:rPr>
              <a:t>	2014 APH Registration</a:t>
            </a:r>
          </a:p>
        </p:txBody>
      </p:sp>
      <p:sp>
        <p:nvSpPr>
          <p:cNvPr id="5123" name="Content Placeholder 2"/>
          <p:cNvSpPr>
            <a:spLocks noGrp="1"/>
          </p:cNvSpPr>
          <p:nvPr>
            <p:ph idx="1"/>
          </p:nvPr>
        </p:nvSpPr>
        <p:spPr>
          <a:xfrm>
            <a:off x="304800" y="1219200"/>
            <a:ext cx="8077200" cy="4038600"/>
          </a:xfrm>
        </p:spPr>
        <p:txBody>
          <a:bodyPr/>
          <a:lstStyle/>
          <a:p>
            <a:pPr eaLnBrk="1" hangingPunct="1">
              <a:lnSpc>
                <a:spcPct val="150000"/>
              </a:lnSpc>
            </a:pPr>
            <a:r>
              <a:rPr lang="en-US" dirty="0" smtClean="0">
                <a:latin typeface="Helvetica" pitchFamily="34" charset="0"/>
                <a:cs typeface="Helvetica" pitchFamily="34" charset="0"/>
              </a:rPr>
              <a:t>Eye Measurements – Definitions Clarified</a:t>
            </a:r>
          </a:p>
          <a:p>
            <a:pPr eaLnBrk="1" hangingPunct="1">
              <a:lnSpc>
                <a:spcPct val="150000"/>
              </a:lnSpc>
            </a:pPr>
            <a:r>
              <a:rPr lang="en-US" dirty="0" smtClean="0">
                <a:latin typeface="Helvetica" pitchFamily="34" charset="0"/>
                <a:cs typeface="Helvetica" pitchFamily="34" charset="0"/>
              </a:rPr>
              <a:t>Primary Language Used for Instruction</a:t>
            </a:r>
          </a:p>
          <a:p>
            <a:pPr eaLnBrk="1" hangingPunct="1">
              <a:lnSpc>
                <a:spcPct val="150000"/>
              </a:lnSpc>
            </a:pPr>
            <a:r>
              <a:rPr lang="en-US" dirty="0" smtClean="0">
                <a:latin typeface="Helvetica" pitchFamily="34" charset="0"/>
                <a:cs typeface="Helvetica" pitchFamily="34" charset="0"/>
              </a:rPr>
              <a:t>Grade Placement Codes Changed</a:t>
            </a:r>
          </a:p>
          <a:p>
            <a:pPr eaLnBrk="1" hangingPunct="1"/>
            <a:r>
              <a:rPr lang="en-US" dirty="0" smtClean="0">
                <a:latin typeface="Helvetica" pitchFamily="34" charset="0"/>
                <a:cs typeface="Helvetica" pitchFamily="34" charset="0"/>
              </a:rPr>
              <a:t>Documentation for FDB amended to include any medical doctor</a:t>
            </a:r>
          </a:p>
          <a:p>
            <a:pPr eaLnBrk="1" hangingPunct="1"/>
            <a:r>
              <a:rPr lang="en-US" dirty="0" smtClean="0">
                <a:latin typeface="Helvetica" pitchFamily="34" charset="0"/>
                <a:cs typeface="Helvetica" pitchFamily="34" charset="0"/>
              </a:rPr>
              <a:t>No changes expected in 2015</a:t>
            </a:r>
          </a:p>
        </p:txBody>
      </p:sp>
      <p:pic>
        <p:nvPicPr>
          <p:cNvPr id="4100" name="Picture 4"/>
          <p:cNvPicPr>
            <a:picLocks noChangeAspect="1" noChangeArrowheads="1"/>
          </p:cNvPicPr>
          <p:nvPr/>
        </p:nvPicPr>
        <p:blipFill>
          <a:blip r:embed="rId3" cstate="print"/>
          <a:srcRect/>
          <a:stretch>
            <a:fillRect/>
          </a:stretch>
        </p:blipFill>
        <p:spPr bwMode="auto">
          <a:xfrm>
            <a:off x="6284912" y="4953000"/>
            <a:ext cx="2859088" cy="1905000"/>
          </a:xfrm>
          <a:prstGeom prst="rect">
            <a:avLst/>
          </a:prstGeom>
          <a:ln>
            <a:noFill/>
          </a:ln>
          <a:effectLst>
            <a:softEdge rad="112500"/>
          </a:effectLst>
        </p:spPr>
      </p:pic>
      <p:pic>
        <p:nvPicPr>
          <p:cNvPr id="4101" name="Picture 5"/>
          <p:cNvPicPr>
            <a:picLocks noChangeAspect="1" noChangeArrowheads="1"/>
          </p:cNvPicPr>
          <p:nvPr/>
        </p:nvPicPr>
        <p:blipFill>
          <a:blip r:embed="rId4" cstate="print"/>
          <a:srcRect/>
          <a:stretch>
            <a:fillRect/>
          </a:stretch>
        </p:blipFill>
        <p:spPr bwMode="auto">
          <a:xfrm>
            <a:off x="7162800" y="0"/>
            <a:ext cx="1981200" cy="141446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0"/>
            <a:ext cx="7772400" cy="1143000"/>
          </a:xfrm>
        </p:spPr>
        <p:txBody>
          <a:bodyPr/>
          <a:lstStyle/>
          <a:p>
            <a:r>
              <a:rPr lang="en-US" smtClean="0"/>
              <a:t>APH Dolly Parton Partnership</a:t>
            </a:r>
          </a:p>
        </p:txBody>
      </p:sp>
      <p:sp>
        <p:nvSpPr>
          <p:cNvPr id="6147" name="Content Placeholder 2"/>
          <p:cNvSpPr>
            <a:spLocks noGrp="1"/>
          </p:cNvSpPr>
          <p:nvPr>
            <p:ph idx="1"/>
          </p:nvPr>
        </p:nvSpPr>
        <p:spPr>
          <a:xfrm>
            <a:off x="685800" y="1219200"/>
            <a:ext cx="4800600" cy="4343400"/>
          </a:xfrm>
        </p:spPr>
        <p:txBody>
          <a:bodyPr/>
          <a:lstStyle/>
          <a:p>
            <a:r>
              <a:rPr lang="en-US" sz="2400" dirty="0" smtClean="0"/>
              <a:t>APH &amp; </a:t>
            </a:r>
            <a:r>
              <a:rPr lang="en-US" sz="2400" dirty="0" err="1" smtClean="0"/>
              <a:t>Dollywood</a:t>
            </a:r>
            <a:r>
              <a:rPr lang="en-US" sz="2400" dirty="0" smtClean="0"/>
              <a:t> Foundation began partnership to expand the DPIL to children age 5 and under and likely to use braille as their reading medium with accessible books in audio and print/braille formats </a:t>
            </a:r>
          </a:p>
          <a:p>
            <a:r>
              <a:rPr lang="en-US" sz="2400" dirty="0" smtClean="0"/>
              <a:t>The parent or legal guardian must complete an application for the program</a:t>
            </a:r>
          </a:p>
          <a:p>
            <a:r>
              <a:rPr lang="en-US" sz="2400" dirty="0" smtClean="0"/>
              <a:t>See the FAQs section</a:t>
            </a:r>
          </a:p>
        </p:txBody>
      </p:sp>
      <p:sp>
        <p:nvSpPr>
          <p:cNvPr id="6148" name="TextBox 3"/>
          <p:cNvSpPr txBox="1">
            <a:spLocks noChangeArrowheads="1"/>
          </p:cNvSpPr>
          <p:nvPr/>
        </p:nvSpPr>
        <p:spPr bwMode="auto">
          <a:xfrm>
            <a:off x="1143000" y="5715000"/>
            <a:ext cx="7377113" cy="461963"/>
          </a:xfrm>
          <a:prstGeom prst="rect">
            <a:avLst/>
          </a:prstGeom>
          <a:noFill/>
          <a:ln w="9525">
            <a:noFill/>
            <a:miter lim="800000"/>
            <a:headEnd/>
            <a:tailEnd/>
          </a:ln>
        </p:spPr>
        <p:txBody>
          <a:bodyPr wrap="none">
            <a:spAutoFit/>
          </a:bodyPr>
          <a:lstStyle/>
          <a:p>
            <a:r>
              <a:rPr lang="en-US" dirty="0">
                <a:hlinkClick r:id="rId3"/>
              </a:rPr>
              <a:t>http://www.aph.org/dolly-partons-imagination-library/</a:t>
            </a:r>
            <a:r>
              <a:rPr lang="en-US" dirty="0"/>
              <a:t> </a:t>
            </a:r>
          </a:p>
        </p:txBody>
      </p:sp>
      <p:pic>
        <p:nvPicPr>
          <p:cNvPr id="6149" name="Picture 4" descr="http://www.aph.org/dolly-partons-imagination-library/images/oldolly.jpg"/>
          <p:cNvPicPr>
            <a:picLocks noChangeAspect="1" noChangeArrowheads="1"/>
          </p:cNvPicPr>
          <p:nvPr/>
        </p:nvPicPr>
        <p:blipFill>
          <a:blip r:embed="rId4" cstate="print"/>
          <a:srcRect/>
          <a:stretch>
            <a:fillRect/>
          </a:stretch>
        </p:blipFill>
        <p:spPr bwMode="auto">
          <a:xfrm>
            <a:off x="5715000" y="1371600"/>
            <a:ext cx="32385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txBox="1">
            <a:spLocks noChangeArrowheads="1"/>
          </p:cNvSpPr>
          <p:nvPr/>
        </p:nvSpPr>
        <p:spPr>
          <a:xfrm>
            <a:off x="0" y="0"/>
            <a:ext cx="9144000" cy="838200"/>
          </a:xfrm>
          <a:prstGeom prst="rect">
            <a:avLst/>
          </a:prstGeom>
          <a:gradFill>
            <a:gsLst>
              <a:gs pos="0">
                <a:srgbClr val="939598"/>
              </a:gs>
              <a:gs pos="50000">
                <a:schemeClr val="accent1">
                  <a:tint val="44500"/>
                  <a:satMod val="160000"/>
                </a:schemeClr>
              </a:gs>
              <a:gs pos="100000">
                <a:schemeClr val="accent1">
                  <a:tint val="23500"/>
                  <a:satMod val="160000"/>
                </a:schemeClr>
              </a:gs>
            </a:gsLst>
            <a:lin ang="5400000" scaled="0"/>
          </a:gradFill>
          <a:ln>
            <a:solidFill>
              <a:schemeClr val="tx1">
                <a:lumMod val="50000"/>
                <a:lumOff val="50000"/>
              </a:schemeClr>
            </a:solidFill>
          </a:ln>
        </p:spPr>
        <p:txBody>
          <a:bodyPr/>
          <a:lstStyle/>
          <a:p>
            <a:pPr algn="ctr">
              <a:defRPr/>
            </a:pPr>
            <a:r>
              <a:rPr lang="en-US" sz="4400" b="1" kern="0" dirty="0">
                <a:solidFill>
                  <a:schemeClr val="tx2"/>
                </a:solidFill>
                <a:latin typeface="Helvetica" pitchFamily="1" charset="0"/>
                <a:ea typeface="+mj-ea"/>
                <a:cs typeface="+mj-cs"/>
              </a:rPr>
              <a:t>Physical Education</a:t>
            </a:r>
            <a:endParaRPr lang="en-US" sz="5400" kern="0" dirty="0">
              <a:solidFill>
                <a:schemeClr val="tx2"/>
              </a:solidFill>
              <a:latin typeface="+mj-lt"/>
              <a:ea typeface="+mj-ea"/>
              <a:cs typeface="+mj-cs"/>
            </a:endParaRPr>
          </a:p>
        </p:txBody>
      </p:sp>
      <p:sp>
        <p:nvSpPr>
          <p:cNvPr id="3" name="Text Box 16"/>
          <p:cNvSpPr txBox="1">
            <a:spLocks noChangeArrowheads="1"/>
          </p:cNvSpPr>
          <p:nvPr/>
        </p:nvSpPr>
        <p:spPr bwMode="auto">
          <a:xfrm>
            <a:off x="533400" y="990600"/>
            <a:ext cx="8305800" cy="2057400"/>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a:lstStyle/>
          <a:p>
            <a:pPr marL="457200" eaLnBrk="0" hangingPunct="0">
              <a:defRPr/>
            </a:pPr>
            <a:r>
              <a:rPr lang="en-US" sz="2800" dirty="0"/>
              <a:t>In January 2013, the Office of Civil Rights, US Dept of Education, issued guidance detailing LEA’s legal obligation to provide students with disabilities equal access to athletic activities.</a:t>
            </a:r>
          </a:p>
        </p:txBody>
      </p:sp>
      <p:sp>
        <p:nvSpPr>
          <p:cNvPr id="7172" name="TextBox 3"/>
          <p:cNvSpPr txBox="1">
            <a:spLocks noChangeArrowheads="1"/>
          </p:cNvSpPr>
          <p:nvPr/>
        </p:nvSpPr>
        <p:spPr bwMode="auto">
          <a:xfrm>
            <a:off x="0" y="2895600"/>
            <a:ext cx="9144000" cy="1077913"/>
          </a:xfrm>
          <a:prstGeom prst="rect">
            <a:avLst/>
          </a:prstGeom>
          <a:noFill/>
          <a:ln w="9525">
            <a:noFill/>
            <a:miter lim="800000"/>
            <a:headEnd/>
            <a:tailEnd/>
          </a:ln>
        </p:spPr>
        <p:txBody>
          <a:bodyPr>
            <a:spAutoFit/>
          </a:bodyPr>
          <a:lstStyle/>
          <a:p>
            <a:pPr algn="ctr" eaLnBrk="0" hangingPunct="0"/>
            <a:r>
              <a:rPr lang="en-US" dirty="0"/>
              <a:t>Text of the “Dear Colleague Letter”</a:t>
            </a:r>
          </a:p>
          <a:p>
            <a:pPr algn="ctr" eaLnBrk="0" hangingPunct="0"/>
            <a:r>
              <a:rPr lang="en-US" sz="2000" dirty="0">
                <a:hlinkClick r:id="rId3"/>
              </a:rPr>
              <a:t>http://www.activepolicysolutions.com/wp-content/uploads/2013/01/IFC_ReleaseforOCRDC-final.pdf</a:t>
            </a:r>
            <a:r>
              <a:rPr lang="en-US" sz="2000" dirty="0"/>
              <a:t> </a:t>
            </a:r>
          </a:p>
        </p:txBody>
      </p:sp>
      <p:sp>
        <p:nvSpPr>
          <p:cNvPr id="6" name="TextBox 5"/>
          <p:cNvSpPr txBox="1"/>
          <p:nvPr/>
        </p:nvSpPr>
        <p:spPr>
          <a:xfrm>
            <a:off x="533400" y="4114800"/>
            <a:ext cx="8229600" cy="2246313"/>
          </a:xfrm>
          <a:prstGeom prst="rect">
            <a:avLst/>
          </a:prstGeom>
          <a:noFill/>
        </p:spPr>
        <p:txBody>
          <a:bodyPr>
            <a:spAutoFit/>
          </a:bodyPr>
          <a:lstStyle/>
          <a:p>
            <a:pPr marL="457200" eaLnBrk="0" hangingPunct="0">
              <a:spcBef>
                <a:spcPts val="0"/>
              </a:spcBef>
              <a:defRPr/>
            </a:pPr>
            <a:r>
              <a:rPr lang="en-US" sz="2800" dirty="0">
                <a:latin typeface="+mn-lt"/>
                <a:ea typeface="ヒラギノ角ゴ Pro W3" pitchFamily="1" charset="-128"/>
                <a:cs typeface="+mn-cs"/>
              </a:rPr>
              <a:t>Schools are to look broadly and proactively to include students with disabilities in athletic programs in order to satisfy the school’s civil rights obligations to provide equal educational opportunities. </a:t>
            </a:r>
          </a:p>
        </p:txBody>
      </p:sp>
    </p:spTree>
  </p:cSld>
  <p:clrMapOvr>
    <a:masterClrMapping/>
  </p:clrMapOvr>
  <p:transition>
    <p:pull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8" descr="mod_realestate_pptA2"/>
          <p:cNvPicPr>
            <a:picLocks noChangeAspect="1" noChangeArrowheads="1"/>
          </p:cNvPicPr>
          <p:nvPr/>
        </p:nvPicPr>
        <p:blipFill>
          <a:blip r:embed="rId3" cstate="print"/>
          <a:srcRect/>
          <a:stretch>
            <a:fillRect/>
          </a:stretch>
        </p:blipFill>
        <p:spPr bwMode="auto">
          <a:xfrm>
            <a:off x="-1588" y="0"/>
            <a:ext cx="9145588" cy="7924800"/>
          </a:xfrm>
          <a:prstGeom prst="rect">
            <a:avLst/>
          </a:prstGeom>
          <a:noFill/>
          <a:ln w="9525">
            <a:noFill/>
            <a:miter lim="800000"/>
            <a:headEnd/>
            <a:tailEnd/>
          </a:ln>
        </p:spPr>
      </p:pic>
      <p:sp>
        <p:nvSpPr>
          <p:cNvPr id="8195" name="Rectangle 13"/>
          <p:cNvSpPr>
            <a:spLocks noChangeArrowheads="1"/>
          </p:cNvSpPr>
          <p:nvPr/>
        </p:nvSpPr>
        <p:spPr bwMode="auto">
          <a:xfrm>
            <a:off x="2628900" y="3035300"/>
            <a:ext cx="6383338" cy="457200"/>
          </a:xfrm>
          <a:prstGeom prst="rect">
            <a:avLst/>
          </a:prstGeom>
          <a:noFill/>
          <a:ln w="9525">
            <a:noFill/>
            <a:miter lim="800000"/>
            <a:headEnd/>
            <a:tailEnd/>
          </a:ln>
        </p:spPr>
        <p:txBody>
          <a:bodyPr anchor="ctr"/>
          <a:lstStyle/>
          <a:p>
            <a:pPr algn="ctr"/>
            <a:r>
              <a:rPr lang="en-US" sz="2000" b="1">
                <a:solidFill>
                  <a:schemeClr val="bg2"/>
                </a:solidFill>
                <a:latin typeface="Helvetica" pitchFamily="34" charset="0"/>
              </a:rPr>
              <a:t>Click Here To Add Text.</a:t>
            </a:r>
            <a:endParaRPr lang="en-US" sz="2000" b="1">
              <a:solidFill>
                <a:schemeClr val="tx2"/>
              </a:solidFill>
            </a:endParaRPr>
          </a:p>
        </p:txBody>
      </p:sp>
      <p:sp>
        <p:nvSpPr>
          <p:cNvPr id="6150" name="Rectangle 15"/>
          <p:cNvSpPr>
            <a:spLocks noChangeArrowheads="1"/>
          </p:cNvSpPr>
          <p:nvPr/>
        </p:nvSpPr>
        <p:spPr bwMode="auto">
          <a:xfrm>
            <a:off x="0" y="1371600"/>
            <a:ext cx="2438400" cy="6248400"/>
          </a:xfrm>
          <a:prstGeom prst="rect">
            <a:avLst/>
          </a:prstGeom>
          <a:noFill/>
          <a:ln w="9525">
            <a:noFill/>
            <a:miter lim="800000"/>
            <a:headEnd/>
            <a:tailEnd/>
          </a:ln>
        </p:spPr>
        <p:txBody>
          <a:bodyPr/>
          <a:lstStyle/>
          <a:p>
            <a:pPr>
              <a:lnSpc>
                <a:spcPct val="150000"/>
              </a:lnSpc>
              <a:spcBef>
                <a:spcPct val="20000"/>
              </a:spcBef>
              <a:defRPr/>
            </a:pPr>
            <a:r>
              <a:rPr lang="en-US" sz="1800" dirty="0">
                <a:solidFill>
                  <a:schemeClr val="bg1"/>
                </a:solidFill>
                <a:latin typeface="Helvetica" pitchFamily="1" charset="0"/>
                <a:ea typeface="ヒラギノ角ゴ Pro W3" pitchFamily="1" charset="-128"/>
                <a:cs typeface="+mn-cs"/>
              </a:rPr>
              <a:t>•  </a:t>
            </a:r>
            <a:r>
              <a:rPr lang="en-US" sz="1800" b="1" dirty="0">
                <a:solidFill>
                  <a:schemeClr val="bg1"/>
                </a:solidFill>
                <a:latin typeface="Helvetica" pitchFamily="1" charset="0"/>
                <a:ea typeface="ヒラギノ角ゴ Pro W3" pitchFamily="1" charset="-128"/>
                <a:cs typeface="+mn-cs"/>
              </a:rPr>
              <a:t>PE Programs</a:t>
            </a:r>
          </a:p>
          <a:p>
            <a:pPr>
              <a:lnSpc>
                <a:spcPct val="150000"/>
              </a:lnSpc>
              <a:spcBef>
                <a:spcPct val="20000"/>
              </a:spcBef>
              <a:defRPr/>
            </a:pPr>
            <a:r>
              <a:rPr lang="en-US" sz="1800" b="1" dirty="0">
                <a:solidFill>
                  <a:schemeClr val="bg1"/>
                </a:solidFill>
                <a:latin typeface="Helvetica" pitchFamily="1" charset="0"/>
                <a:ea typeface="ヒラギノ角ゴ Pro W3" pitchFamily="1" charset="-128"/>
                <a:cs typeface="+mn-cs"/>
              </a:rPr>
              <a:t>•  Organizations</a:t>
            </a:r>
            <a:endParaRPr lang="en-US" sz="1800" b="1" dirty="0">
              <a:solidFill>
                <a:schemeClr val="tx1">
                  <a:lumMod val="75000"/>
                  <a:lumOff val="25000"/>
                </a:schemeClr>
              </a:solidFill>
              <a:latin typeface="Helvetica" pitchFamily="1" charset="0"/>
              <a:ea typeface="ヒラギノ角ゴ Pro W3" pitchFamily="1" charset="-128"/>
              <a:cs typeface="+mn-cs"/>
            </a:endParaRPr>
          </a:p>
          <a:p>
            <a:pPr>
              <a:lnSpc>
                <a:spcPct val="150000"/>
              </a:lnSpc>
              <a:spcBef>
                <a:spcPct val="20000"/>
              </a:spcBef>
              <a:defRPr/>
            </a:pPr>
            <a:r>
              <a:rPr lang="en-US" sz="1800" b="1" dirty="0">
                <a:solidFill>
                  <a:schemeClr val="bg1"/>
                </a:solidFill>
                <a:latin typeface="Helvetica" pitchFamily="1" charset="0"/>
                <a:ea typeface="ヒラギノ角ゴ Pro W3" pitchFamily="1" charset="-128"/>
                <a:cs typeface="+mn-cs"/>
              </a:rPr>
              <a:t>•  Advocacy</a:t>
            </a:r>
          </a:p>
          <a:p>
            <a:pPr>
              <a:lnSpc>
                <a:spcPct val="150000"/>
              </a:lnSpc>
              <a:spcBef>
                <a:spcPct val="20000"/>
              </a:spcBef>
              <a:defRPr/>
            </a:pPr>
            <a:r>
              <a:rPr lang="en-US" sz="1800" b="1" dirty="0">
                <a:solidFill>
                  <a:schemeClr val="bg1"/>
                </a:solidFill>
                <a:latin typeface="Helvetica" pitchFamily="1" charset="0"/>
                <a:ea typeface="ヒラギノ角ゴ Pro W3" pitchFamily="1" charset="-128"/>
                <a:cs typeface="+mn-cs"/>
              </a:rPr>
              <a:t>•  Equipment</a:t>
            </a:r>
          </a:p>
          <a:p>
            <a:pPr>
              <a:lnSpc>
                <a:spcPct val="150000"/>
              </a:lnSpc>
              <a:spcBef>
                <a:spcPct val="20000"/>
              </a:spcBef>
              <a:defRPr/>
            </a:pPr>
            <a:r>
              <a:rPr lang="en-US" sz="1800" b="1" dirty="0">
                <a:solidFill>
                  <a:schemeClr val="bg1"/>
                </a:solidFill>
                <a:latin typeface="Helvetica" pitchFamily="1" charset="0"/>
                <a:ea typeface="ヒラギノ角ゴ Pro W3" pitchFamily="1" charset="-128"/>
                <a:cs typeface="+mn-cs"/>
              </a:rPr>
              <a:t>•  Mailing lists</a:t>
            </a:r>
          </a:p>
          <a:p>
            <a:pPr>
              <a:lnSpc>
                <a:spcPct val="150000"/>
              </a:lnSpc>
              <a:spcBef>
                <a:spcPct val="20000"/>
              </a:spcBef>
              <a:buFont typeface="Arial" pitchFamily="34" charset="0"/>
              <a:buChar char="•"/>
              <a:defRPr/>
            </a:pPr>
            <a:r>
              <a:rPr lang="en-US" sz="1800" b="1" dirty="0">
                <a:solidFill>
                  <a:schemeClr val="bg1"/>
                </a:solidFill>
                <a:latin typeface="Helvetica" pitchFamily="1" charset="0"/>
                <a:ea typeface="ヒラギノ角ゴ Pro W3" pitchFamily="1" charset="-128"/>
                <a:cs typeface="+mn-cs"/>
              </a:rPr>
              <a:t>  National Services</a:t>
            </a:r>
          </a:p>
          <a:p>
            <a:pPr>
              <a:lnSpc>
                <a:spcPct val="150000"/>
              </a:lnSpc>
              <a:spcBef>
                <a:spcPct val="20000"/>
              </a:spcBef>
              <a:buFont typeface="Arial" pitchFamily="34" charset="0"/>
              <a:buChar char="•"/>
              <a:defRPr/>
            </a:pPr>
            <a:r>
              <a:rPr lang="en-US" sz="1800" b="1" dirty="0">
                <a:solidFill>
                  <a:schemeClr val="bg1"/>
                </a:solidFill>
                <a:latin typeface="Helvetica" pitchFamily="1" charset="0"/>
                <a:ea typeface="ヒラギノ角ゴ Pro W3" pitchFamily="1" charset="-128"/>
                <a:cs typeface="+mn-cs"/>
              </a:rPr>
              <a:t>  Products</a:t>
            </a:r>
          </a:p>
          <a:p>
            <a:pPr>
              <a:lnSpc>
                <a:spcPct val="150000"/>
              </a:lnSpc>
              <a:spcBef>
                <a:spcPct val="20000"/>
              </a:spcBef>
              <a:defRPr/>
            </a:pPr>
            <a:r>
              <a:rPr lang="en-US" sz="1800" b="1" dirty="0">
                <a:solidFill>
                  <a:schemeClr val="bg1"/>
                </a:solidFill>
                <a:latin typeface="Helvetica" pitchFamily="1" charset="0"/>
                <a:ea typeface="ヒラギノ角ゴ Pro W3" pitchFamily="1" charset="-128"/>
                <a:cs typeface="+mn-cs"/>
              </a:rPr>
              <a:t>• Sports Camps</a:t>
            </a:r>
          </a:p>
          <a:p>
            <a:pPr>
              <a:lnSpc>
                <a:spcPct val="150000"/>
              </a:lnSpc>
              <a:spcBef>
                <a:spcPct val="20000"/>
              </a:spcBef>
              <a:defRPr/>
            </a:pPr>
            <a:r>
              <a:rPr lang="en-US" sz="1800" b="1" dirty="0">
                <a:solidFill>
                  <a:schemeClr val="bg1"/>
                </a:solidFill>
                <a:latin typeface="Helvetica" pitchFamily="1" charset="0"/>
                <a:ea typeface="ヒラギノ角ゴ Pro W3" pitchFamily="1" charset="-128"/>
                <a:cs typeface="+mn-cs"/>
              </a:rPr>
              <a:t>• Toys &amp; Game</a:t>
            </a:r>
          </a:p>
          <a:p>
            <a:pPr>
              <a:lnSpc>
                <a:spcPct val="150000"/>
              </a:lnSpc>
              <a:spcBef>
                <a:spcPct val="20000"/>
              </a:spcBef>
              <a:buFont typeface="Arial" pitchFamily="34" charset="0"/>
              <a:buChar char="•"/>
              <a:defRPr/>
            </a:pPr>
            <a:r>
              <a:rPr lang="en-US" sz="1800" b="1" dirty="0">
                <a:solidFill>
                  <a:schemeClr val="bg1"/>
                </a:solidFill>
                <a:latin typeface="Helvetica" pitchFamily="1" charset="0"/>
                <a:ea typeface="ヒラギノ角ゴ Pro W3" pitchFamily="1" charset="-128"/>
                <a:cs typeface="+mn-cs"/>
              </a:rPr>
              <a:t> Videos</a:t>
            </a:r>
          </a:p>
          <a:p>
            <a:pPr>
              <a:lnSpc>
                <a:spcPct val="150000"/>
              </a:lnSpc>
              <a:spcBef>
                <a:spcPct val="20000"/>
              </a:spcBef>
              <a:buFont typeface="Arial" pitchFamily="34" charset="0"/>
              <a:buChar char="•"/>
              <a:defRPr/>
            </a:pPr>
            <a:r>
              <a:rPr lang="en-US" sz="1800" b="1" dirty="0">
                <a:solidFill>
                  <a:schemeClr val="bg1"/>
                </a:solidFill>
                <a:latin typeface="Helvetica" pitchFamily="1" charset="0"/>
                <a:ea typeface="ヒラギノ角ゴ Pro W3" pitchFamily="1" charset="-128"/>
                <a:cs typeface="+mn-cs"/>
              </a:rPr>
              <a:t> Websites</a:t>
            </a:r>
          </a:p>
          <a:p>
            <a:pPr>
              <a:lnSpc>
                <a:spcPct val="150000"/>
              </a:lnSpc>
              <a:spcBef>
                <a:spcPct val="20000"/>
              </a:spcBef>
              <a:buFont typeface="Arial" pitchFamily="34" charset="0"/>
              <a:buChar char="•"/>
              <a:defRPr/>
            </a:pPr>
            <a:r>
              <a:rPr lang="en-US" sz="1800" b="1" dirty="0">
                <a:solidFill>
                  <a:schemeClr val="bg1"/>
                </a:solidFill>
                <a:latin typeface="Helvetica" pitchFamily="1" charset="0"/>
                <a:ea typeface="ヒラギノ角ゴ Pro W3" pitchFamily="1" charset="-128"/>
                <a:cs typeface="+mn-cs"/>
              </a:rPr>
              <a:t> and more</a:t>
            </a:r>
          </a:p>
        </p:txBody>
      </p:sp>
      <p:sp>
        <p:nvSpPr>
          <p:cNvPr id="8197" name="Rectangle 18"/>
          <p:cNvSpPr>
            <a:spLocks noChangeArrowheads="1"/>
          </p:cNvSpPr>
          <p:nvPr/>
        </p:nvSpPr>
        <p:spPr bwMode="auto">
          <a:xfrm>
            <a:off x="0" y="762000"/>
            <a:ext cx="2209800" cy="533400"/>
          </a:xfrm>
          <a:prstGeom prst="rect">
            <a:avLst/>
          </a:prstGeom>
          <a:noFill/>
          <a:ln w="9525">
            <a:noFill/>
            <a:miter lim="800000"/>
            <a:headEnd/>
            <a:tailEnd/>
          </a:ln>
        </p:spPr>
        <p:txBody>
          <a:bodyPr anchor="ctr"/>
          <a:lstStyle/>
          <a:p>
            <a:pPr algn="ctr"/>
            <a:r>
              <a:rPr lang="en-US" sz="2000" b="1">
                <a:solidFill>
                  <a:schemeClr val="bg1"/>
                </a:solidFill>
                <a:latin typeface="Helvetica" pitchFamily="34" charset="0"/>
              </a:rPr>
              <a:t>APH PE Home</a:t>
            </a:r>
            <a:endParaRPr lang="en-US" b="1">
              <a:solidFill>
                <a:schemeClr val="tx2"/>
              </a:solidFill>
            </a:endParaRPr>
          </a:p>
        </p:txBody>
      </p:sp>
      <p:sp>
        <p:nvSpPr>
          <p:cNvPr id="8198" name="Rectangle 19"/>
          <p:cNvSpPr>
            <a:spLocks noChangeArrowheads="1"/>
          </p:cNvSpPr>
          <p:nvPr/>
        </p:nvSpPr>
        <p:spPr bwMode="auto">
          <a:xfrm>
            <a:off x="0" y="1066800"/>
            <a:ext cx="2133600" cy="457200"/>
          </a:xfrm>
          <a:prstGeom prst="rect">
            <a:avLst/>
          </a:prstGeom>
          <a:noFill/>
          <a:ln w="9525">
            <a:noFill/>
            <a:miter lim="800000"/>
            <a:headEnd/>
            <a:tailEnd/>
          </a:ln>
        </p:spPr>
        <p:txBody>
          <a:bodyPr anchor="ctr"/>
          <a:lstStyle/>
          <a:p>
            <a:pPr algn="ctr"/>
            <a:r>
              <a:rPr lang="en-US" sz="1400" b="1" i="1">
                <a:solidFill>
                  <a:schemeClr val="bg1"/>
                </a:solidFill>
                <a:latin typeface="Helvetica" pitchFamily="34" charset="0"/>
              </a:rPr>
              <a:t>Sections include</a:t>
            </a:r>
            <a:r>
              <a:rPr lang="en-US" sz="1500" i="1">
                <a:solidFill>
                  <a:schemeClr val="bg1"/>
                </a:solidFill>
                <a:latin typeface="Helvetica" pitchFamily="34" charset="0"/>
              </a:rPr>
              <a:t>:</a:t>
            </a:r>
            <a:endParaRPr lang="en-US" sz="2000" b="1">
              <a:solidFill>
                <a:schemeClr val="tx2"/>
              </a:solidFill>
            </a:endParaRPr>
          </a:p>
        </p:txBody>
      </p:sp>
      <p:sp>
        <p:nvSpPr>
          <p:cNvPr id="11" name="Text Box 16"/>
          <p:cNvSpPr txBox="1">
            <a:spLocks noChangeArrowheads="1"/>
          </p:cNvSpPr>
          <p:nvPr/>
        </p:nvSpPr>
        <p:spPr bwMode="auto">
          <a:xfrm>
            <a:off x="2438400" y="685800"/>
            <a:ext cx="6705600" cy="2590800"/>
          </a:xfrm>
          <a:prstGeom prst="rect">
            <a:avLst/>
          </a:prstGeom>
          <a:ln>
            <a:noFill/>
            <a:headEnd/>
            <a:tailEnd/>
          </a:ln>
        </p:spPr>
        <p:style>
          <a:lnRef idx="2">
            <a:schemeClr val="accent3"/>
          </a:lnRef>
          <a:fillRef idx="1">
            <a:schemeClr val="lt1"/>
          </a:fillRef>
          <a:effectRef idx="0">
            <a:schemeClr val="accent3"/>
          </a:effectRef>
          <a:fontRef idx="minor">
            <a:schemeClr val="dk1"/>
          </a:fontRef>
        </p:style>
        <p:txBody>
          <a:bodyPr/>
          <a:lstStyle/>
          <a:p>
            <a:pPr algn="ctr" eaLnBrk="0" hangingPunct="0">
              <a:defRPr/>
            </a:pPr>
            <a:endParaRPr lang="en-US" sz="1200" dirty="0"/>
          </a:p>
          <a:p>
            <a:pPr marL="457200" indent="-457200" algn="ctr" eaLnBrk="0" hangingPunct="0">
              <a:defRPr/>
            </a:pPr>
            <a:r>
              <a:rPr lang="en-US" sz="3000" dirty="0"/>
              <a:t>(</a:t>
            </a:r>
            <a:r>
              <a:rPr lang="en-US" sz="3000" dirty="0">
                <a:solidFill>
                  <a:srgbClr val="0033CC"/>
                </a:solidFill>
                <a:hlinkClick r:id="rId4"/>
              </a:rPr>
              <a:t>http://www.aph.org/pe/</a:t>
            </a:r>
            <a:r>
              <a:rPr lang="en-US" sz="3000" dirty="0">
                <a:solidFill>
                  <a:srgbClr val="0033CC"/>
                </a:solidFill>
              </a:rPr>
              <a:t>)</a:t>
            </a:r>
          </a:p>
          <a:p>
            <a:pPr marL="182880" algn="ctr" eaLnBrk="0" hangingPunct="0">
              <a:spcBef>
                <a:spcPts val="600"/>
              </a:spcBef>
              <a:defRPr/>
            </a:pPr>
            <a:r>
              <a:rPr lang="en-US" sz="3000" dirty="0"/>
              <a:t>A comprehensive parent/teacher resource for children with sensory impairments that focuses on PE &amp; recreation</a:t>
            </a:r>
          </a:p>
        </p:txBody>
      </p:sp>
      <p:pic>
        <p:nvPicPr>
          <p:cNvPr id="8200" name="Picture 10"/>
          <p:cNvPicPr>
            <a:picLocks noChangeAspect="1" noChangeArrowheads="1"/>
          </p:cNvPicPr>
          <p:nvPr/>
        </p:nvPicPr>
        <p:blipFill>
          <a:blip r:embed="rId5" cstate="print"/>
          <a:srcRect/>
          <a:stretch>
            <a:fillRect/>
          </a:stretch>
        </p:blipFill>
        <p:spPr bwMode="auto">
          <a:xfrm>
            <a:off x="2438400" y="3276600"/>
            <a:ext cx="6705600" cy="4648200"/>
          </a:xfrm>
          <a:prstGeom prst="rect">
            <a:avLst/>
          </a:prstGeom>
          <a:noFill/>
          <a:ln w="9525">
            <a:noFill/>
            <a:miter lim="800000"/>
            <a:headEnd/>
            <a:tailEnd/>
          </a:ln>
        </p:spPr>
      </p:pic>
      <p:sp>
        <p:nvSpPr>
          <p:cNvPr id="6147" name="Rectangle 11"/>
          <p:cNvSpPr>
            <a:spLocks noGrp="1" noChangeArrowheads="1"/>
          </p:cNvSpPr>
          <p:nvPr>
            <p:ph type="ctrTitle"/>
          </p:nvPr>
        </p:nvSpPr>
        <p:spPr>
          <a:xfrm>
            <a:off x="0" y="0"/>
            <a:ext cx="9144000" cy="838200"/>
          </a:xfrm>
          <a:gradFill>
            <a:gsLst>
              <a:gs pos="0">
                <a:srgbClr val="939598"/>
              </a:gs>
              <a:gs pos="50000">
                <a:schemeClr val="accent1">
                  <a:tint val="44500"/>
                  <a:satMod val="160000"/>
                </a:schemeClr>
              </a:gs>
              <a:gs pos="100000">
                <a:schemeClr val="accent1">
                  <a:tint val="23500"/>
                  <a:satMod val="160000"/>
                </a:schemeClr>
              </a:gs>
            </a:gsLst>
            <a:lin ang="5400000" scaled="0"/>
          </a:gradFill>
          <a:ln>
            <a:solidFill>
              <a:schemeClr val="tx1">
                <a:lumMod val="50000"/>
                <a:lumOff val="50000"/>
              </a:schemeClr>
            </a:solidFill>
          </a:ln>
        </p:spPr>
        <p:txBody>
          <a:bodyPr/>
          <a:lstStyle/>
          <a:p>
            <a:pPr algn="l" eaLnBrk="1" hangingPunct="1">
              <a:defRPr/>
            </a:pPr>
            <a:r>
              <a:rPr lang="en-US" sz="4000" b="1" dirty="0" smtClean="0">
                <a:latin typeface="Helvetica" pitchFamily="1" charset="0"/>
                <a:cs typeface="+mj-cs"/>
              </a:rPr>
              <a:t>APH Physical Education Website</a:t>
            </a:r>
            <a:endParaRPr lang="en-US" sz="5400" dirty="0" smtClean="0">
              <a:cs typeface="+mj-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200"/>
                                        </p:tgtEl>
                                        <p:attrNameLst>
                                          <p:attrName>style.visibility</p:attrName>
                                        </p:attrNameLst>
                                      </p:cBhvr>
                                      <p:to>
                                        <p:strVal val="visible"/>
                                      </p:to>
                                    </p:set>
                                    <p:anim calcmode="lin" valueType="num">
                                      <p:cBhvr additive="base">
                                        <p:cTn id="7" dur="2000" fill="hold"/>
                                        <p:tgtEl>
                                          <p:spTgt spid="8200"/>
                                        </p:tgtEl>
                                        <p:attrNameLst>
                                          <p:attrName>ppt_x</p:attrName>
                                        </p:attrNameLst>
                                      </p:cBhvr>
                                      <p:tavLst>
                                        <p:tav tm="0">
                                          <p:val>
                                            <p:strVal val="0-#ppt_w/2"/>
                                          </p:val>
                                        </p:tav>
                                        <p:tav tm="100000">
                                          <p:val>
                                            <p:strVal val="#ppt_x"/>
                                          </p:val>
                                        </p:tav>
                                      </p:tavLst>
                                    </p:anim>
                                    <p:anim calcmode="lin" valueType="num">
                                      <p:cBhvr additive="base">
                                        <p:cTn id="8" dur="2000" fill="hold"/>
                                        <p:tgtEl>
                                          <p:spTgt spid="82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62000" y="0"/>
            <a:ext cx="7772400" cy="1143000"/>
          </a:xfrm>
        </p:spPr>
        <p:txBody>
          <a:bodyPr/>
          <a:lstStyle/>
          <a:p>
            <a:r>
              <a:rPr lang="en-US" b="1" dirty="0" smtClean="0"/>
              <a:t>APH PE Products</a:t>
            </a:r>
          </a:p>
        </p:txBody>
      </p:sp>
      <p:sp>
        <p:nvSpPr>
          <p:cNvPr id="9219" name="Content Placeholder 2"/>
          <p:cNvSpPr>
            <a:spLocks noGrp="1"/>
          </p:cNvSpPr>
          <p:nvPr>
            <p:ph sz="half" idx="1"/>
          </p:nvPr>
        </p:nvSpPr>
        <p:spPr>
          <a:xfrm>
            <a:off x="2819400" y="990600"/>
            <a:ext cx="3810000" cy="4114800"/>
          </a:xfrm>
        </p:spPr>
        <p:txBody>
          <a:bodyPr/>
          <a:lstStyle/>
          <a:p>
            <a:r>
              <a:rPr lang="en-US" dirty="0" smtClean="0"/>
              <a:t>Lauren Lieberman Books</a:t>
            </a:r>
          </a:p>
          <a:p>
            <a:r>
              <a:rPr lang="en-US" dirty="0" smtClean="0"/>
              <a:t>Walk Run Fitness</a:t>
            </a:r>
          </a:p>
          <a:p>
            <a:r>
              <a:rPr lang="en-US" dirty="0" smtClean="0"/>
              <a:t>30 Love</a:t>
            </a:r>
          </a:p>
          <a:p>
            <a:r>
              <a:rPr lang="en-US" dirty="0" smtClean="0"/>
              <a:t>Sound Balls</a:t>
            </a:r>
          </a:p>
          <a:p>
            <a:r>
              <a:rPr lang="en-US" dirty="0" smtClean="0"/>
              <a:t>Rib-it-Balls</a:t>
            </a:r>
          </a:p>
          <a:p>
            <a:r>
              <a:rPr lang="en-US" dirty="0" smtClean="0"/>
              <a:t>Jump Rope</a:t>
            </a:r>
          </a:p>
          <a:p>
            <a:r>
              <a:rPr lang="en-US" dirty="0" smtClean="0"/>
              <a:t>and more</a:t>
            </a:r>
          </a:p>
        </p:txBody>
      </p:sp>
      <p:pic>
        <p:nvPicPr>
          <p:cNvPr id="7172" name="Content Placeholder 4" descr="Walk Run Fitness.jpg"/>
          <p:cNvPicPr>
            <a:picLocks noGrp="1" noChangeAspect="1"/>
          </p:cNvPicPr>
          <p:nvPr>
            <p:ph sz="half" idx="2"/>
          </p:nvPr>
        </p:nvPicPr>
        <p:blipFill>
          <a:blip r:embed="rId3" cstate="print"/>
          <a:srcRect/>
          <a:stretch>
            <a:fillRect/>
          </a:stretch>
        </p:blipFill>
        <p:spPr>
          <a:xfrm>
            <a:off x="304800" y="1066800"/>
            <a:ext cx="2389188" cy="2628900"/>
          </a:xfrm>
          <a:prstGeom prst="roundRect">
            <a:avLst>
              <a:gd name="adj" fmla="val 8594"/>
            </a:avLst>
          </a:prstGeom>
          <a:solidFill>
            <a:srgbClr val="FFFFFF">
              <a:shade val="85000"/>
            </a:srgbClr>
          </a:solidFill>
          <a:effectLst>
            <a:reflection blurRad="12700" stA="38000" endPos="28000" dist="5000" dir="5400000" sy="-100000" algn="bl" rotWithShape="0"/>
          </a:effectLst>
        </p:spPr>
      </p:pic>
      <p:pic>
        <p:nvPicPr>
          <p:cNvPr id="7173" name="Picture 7" descr="Rib it.jpg"/>
          <p:cNvPicPr>
            <a:picLocks noChangeAspect="1"/>
          </p:cNvPicPr>
          <p:nvPr/>
        </p:nvPicPr>
        <p:blipFill>
          <a:blip r:embed="rId4" cstate="print"/>
          <a:srcRect/>
          <a:stretch>
            <a:fillRect/>
          </a:stretch>
        </p:blipFill>
        <p:spPr bwMode="auto">
          <a:xfrm>
            <a:off x="304800" y="4191000"/>
            <a:ext cx="237490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174" name="Picture 8" descr="GAMES_sensory_impairments.jpg"/>
          <p:cNvPicPr>
            <a:picLocks noChangeAspect="1"/>
          </p:cNvPicPr>
          <p:nvPr/>
        </p:nvPicPr>
        <p:blipFill>
          <a:blip r:embed="rId5" cstate="print"/>
          <a:srcRect/>
          <a:stretch>
            <a:fillRect/>
          </a:stretch>
        </p:blipFill>
        <p:spPr bwMode="auto">
          <a:xfrm>
            <a:off x="6324600" y="1143000"/>
            <a:ext cx="2444750" cy="2590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175" name="Picture 9" descr="sou.jpg"/>
          <p:cNvPicPr>
            <a:picLocks noChangeAspect="1"/>
          </p:cNvPicPr>
          <p:nvPr/>
        </p:nvPicPr>
        <p:blipFill>
          <a:blip r:embed="rId6" cstate="print"/>
          <a:srcRect/>
          <a:stretch>
            <a:fillRect/>
          </a:stretch>
        </p:blipFill>
        <p:spPr bwMode="auto">
          <a:xfrm>
            <a:off x="6553200" y="4191000"/>
            <a:ext cx="2298700" cy="1828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224" name="Picture 10" descr="jump rope.jpg"/>
          <p:cNvPicPr>
            <a:picLocks noChangeAspect="1"/>
          </p:cNvPicPr>
          <p:nvPr/>
        </p:nvPicPr>
        <p:blipFill>
          <a:blip r:embed="rId7" cstate="print"/>
          <a:srcRect/>
          <a:stretch>
            <a:fillRect/>
          </a:stretch>
        </p:blipFill>
        <p:spPr bwMode="auto">
          <a:xfrm>
            <a:off x="3124200" y="4953000"/>
            <a:ext cx="2981325" cy="160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0"/>
            <a:ext cx="9144000" cy="914400"/>
          </a:xfrm>
          <a:gradFill>
            <a:gsLst>
              <a:gs pos="0">
                <a:srgbClr val="939598"/>
              </a:gs>
              <a:gs pos="50000">
                <a:schemeClr val="accent1">
                  <a:tint val="44500"/>
                  <a:satMod val="160000"/>
                </a:schemeClr>
              </a:gs>
              <a:gs pos="100000">
                <a:schemeClr val="accent1">
                  <a:tint val="23500"/>
                  <a:satMod val="160000"/>
                </a:schemeClr>
              </a:gs>
            </a:gsLst>
            <a:lin ang="5400000" scaled="0"/>
          </a:gradFill>
        </p:spPr>
        <p:txBody>
          <a:bodyPr/>
          <a:lstStyle/>
          <a:p>
            <a:pPr eaLnBrk="1" hangingPunct="1">
              <a:defRPr/>
            </a:pPr>
            <a:r>
              <a:rPr lang="en-US" b="1" dirty="0" smtClean="0">
                <a:cs typeface="+mj-cs"/>
              </a:rPr>
              <a:t>Common Core State Standards</a:t>
            </a:r>
          </a:p>
        </p:txBody>
      </p:sp>
      <p:sp>
        <p:nvSpPr>
          <p:cNvPr id="10244" name="Content Placeholder 3"/>
          <p:cNvSpPr>
            <a:spLocks noGrp="1"/>
          </p:cNvSpPr>
          <p:nvPr>
            <p:ph sz="half" idx="2"/>
          </p:nvPr>
        </p:nvSpPr>
        <p:spPr>
          <a:xfrm>
            <a:off x="762000" y="1905000"/>
            <a:ext cx="7620000" cy="4191000"/>
          </a:xfrm>
        </p:spPr>
        <p:txBody>
          <a:bodyPr/>
          <a:lstStyle/>
          <a:p>
            <a:pPr eaLnBrk="1" hangingPunct="1"/>
            <a:r>
              <a:rPr lang="en-US" sz="3200" dirty="0" smtClean="0"/>
              <a:t>Links to the </a:t>
            </a:r>
          </a:p>
          <a:p>
            <a:pPr lvl="1" eaLnBrk="1" hangingPunct="1"/>
            <a:r>
              <a:rPr lang="en-US" sz="2800" dirty="0" smtClean="0"/>
              <a:t>Common Core Standards with Math &amp; English standards &amp; the Maryland CC Curriculum for Braille</a:t>
            </a:r>
          </a:p>
          <a:p>
            <a:pPr lvl="1" eaLnBrk="1" hangingPunct="1"/>
            <a:r>
              <a:rPr lang="en-US" sz="2800" dirty="0" smtClean="0"/>
              <a:t>The five Assessment Consortia: PARCC, Smarter Balance, Dynamic Learning Maps, NCSC, and ASSETS</a:t>
            </a:r>
          </a:p>
          <a:p>
            <a:pPr lvl="1" eaLnBrk="1" hangingPunct="1"/>
            <a:r>
              <a:rPr lang="en-US" sz="2800" dirty="0" smtClean="0"/>
              <a:t>APH Products for Teaching the CCSS</a:t>
            </a:r>
            <a:endParaRPr lang="en-US" dirty="0" smtClean="0"/>
          </a:p>
          <a:p>
            <a:pPr eaLnBrk="1" hangingPunct="1"/>
            <a:endParaRPr lang="en-US" sz="3200" dirty="0" smtClean="0"/>
          </a:p>
        </p:txBody>
      </p:sp>
      <p:sp>
        <p:nvSpPr>
          <p:cNvPr id="10245" name="TextBox 4"/>
          <p:cNvSpPr txBox="1">
            <a:spLocks noChangeArrowheads="1"/>
          </p:cNvSpPr>
          <p:nvPr/>
        </p:nvSpPr>
        <p:spPr bwMode="auto">
          <a:xfrm>
            <a:off x="762000" y="838200"/>
            <a:ext cx="6858000" cy="1016000"/>
          </a:xfrm>
          <a:prstGeom prst="rect">
            <a:avLst/>
          </a:prstGeom>
          <a:noFill/>
          <a:ln w="9525">
            <a:noFill/>
            <a:miter lim="800000"/>
            <a:headEnd/>
            <a:tailEnd/>
          </a:ln>
        </p:spPr>
        <p:txBody>
          <a:bodyPr>
            <a:spAutoFit/>
          </a:bodyPr>
          <a:lstStyle/>
          <a:p>
            <a:pPr algn="ctr" eaLnBrk="0" hangingPunct="0"/>
            <a:r>
              <a:rPr lang="en-US" sz="3200" dirty="0"/>
              <a:t>Common Core Standards Website </a:t>
            </a:r>
            <a:r>
              <a:rPr lang="en-US" sz="2800" dirty="0">
                <a:hlinkClick r:id="rId3"/>
              </a:rPr>
              <a:t>www.aph.org/ccss</a:t>
            </a:r>
            <a:r>
              <a:rPr lang="en-US" sz="2800" dirty="0"/>
              <a:t> </a:t>
            </a:r>
            <a:endParaRPr lang="en-US" sz="3200" dirty="0"/>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Modern Elegance desig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Teamwork puzzle design template</Template>
  <TotalTime>2454</TotalTime>
  <Words>1843</Words>
  <Application>Microsoft Office PowerPoint</Application>
  <PresentationFormat>On-screen Show (4:3)</PresentationFormat>
  <Paragraphs>296</Paragraphs>
  <Slides>32</Slides>
  <Notes>30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Modern Elegance design template</vt:lpstr>
      <vt:lpstr>Yvonne Ali</vt:lpstr>
      <vt:lpstr>Slide 2</vt:lpstr>
      <vt:lpstr>Budget Cuts Due to Sequestration</vt:lpstr>
      <vt:lpstr> 2014 APH Registration</vt:lpstr>
      <vt:lpstr>APH Dolly Parton Partnership</vt:lpstr>
      <vt:lpstr>Slide 6</vt:lpstr>
      <vt:lpstr>APH Physical Education Website</vt:lpstr>
      <vt:lpstr>APH PE Products</vt:lpstr>
      <vt:lpstr>Common Core State Standards</vt:lpstr>
      <vt:lpstr>APH Products for Teaching CCSS</vt:lpstr>
      <vt:lpstr>Common Core State Standards</vt:lpstr>
      <vt:lpstr>Building on Patterns Homework</vt:lpstr>
      <vt:lpstr>EBT Database</vt:lpstr>
      <vt:lpstr>Tactile Graphics</vt:lpstr>
      <vt:lpstr>APH Tactile Graphics TV</vt:lpstr>
      <vt:lpstr>Slide 16</vt:lpstr>
      <vt:lpstr>APHont™: A Font for Low Vision</vt:lpstr>
      <vt:lpstr>Large Print Texts for eReaders  </vt:lpstr>
      <vt:lpstr>Slide 19</vt:lpstr>
      <vt:lpstr>Position Papers  Statements on Important Issues</vt:lpstr>
      <vt:lpstr>Slide 21</vt:lpstr>
      <vt:lpstr>APH Migel Library APH Continues the AFB Legacy</vt:lpstr>
      <vt:lpstr>SAM Websites</vt:lpstr>
      <vt:lpstr>APH Products</vt:lpstr>
      <vt:lpstr>Finding APH Textbooks</vt:lpstr>
      <vt:lpstr>Finding APH Products</vt:lpstr>
      <vt:lpstr>Product Training</vt:lpstr>
      <vt:lpstr>Technology Products</vt:lpstr>
      <vt:lpstr>Annual Research Report</vt:lpstr>
      <vt:lpstr>New Products Focused on STEM</vt:lpstr>
      <vt:lpstr>You Can Be a Part of the Development Process</vt:lpstr>
      <vt:lpstr>“Alone we can do so little;  together we can do so much.”  Helen Keller</vt:lpstr>
    </vt:vector>
  </TitlesOfParts>
  <Company>Missouri School for the Blind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Here To Add Text.</dc:title>
  <dc:creator>Yvonne Ali</dc:creator>
  <cp:lastModifiedBy>Yvonne Ali</cp:lastModifiedBy>
  <cp:revision>308</cp:revision>
  <dcterms:created xsi:type="dcterms:W3CDTF">2013-06-21T13:24:57Z</dcterms:created>
  <dcterms:modified xsi:type="dcterms:W3CDTF">2014-10-31T18:27:53Z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TC103794531033</vt:lpwstr>
  </property>
</Properties>
</file>